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0" r:id="rId3"/>
    <p:sldId id="270" r:id="rId4"/>
    <p:sldId id="271" r:id="rId5"/>
    <p:sldId id="272" r:id="rId6"/>
    <p:sldId id="273" r:id="rId7"/>
    <p:sldId id="274" r:id="rId8"/>
    <p:sldId id="275" r:id="rId9"/>
    <p:sldId id="276" r:id="rId10"/>
    <p:sldId id="277" r:id="rId11"/>
    <p:sldId id="278" r:id="rId12"/>
  </p:sldIdLst>
  <p:sldSz cx="9144000" cy="6858000" type="screen4x3"/>
  <p:notesSz cx="6858000" cy="9144000"/>
  <p:embeddedFontLst>
    <p:embeddedFont>
      <p:font typeface="IranNastaliq" pitchFamily="18" charset="0"/>
      <p:regular r:id="rId13"/>
    </p:embeddedFont>
    <p:embeddedFont>
      <p:font typeface="Calibri" pitchFamily="34" charset="0"/>
      <p:regular r:id="rId14"/>
      <p:bold r:id="rId15"/>
      <p:italic r:id="rId16"/>
      <p:boldItalic r:id="rId17"/>
    </p:embeddedFont>
    <p:embeddedFont>
      <p:font typeface="B Mitra" pitchFamily="2" charset="-78"/>
      <p:regular r:id="rId18"/>
      <p:bold r:id="rId19"/>
    </p:embeddedFont>
    <p:embeddedFont>
      <p:font typeface="B Zar" pitchFamily="2" charset="-78"/>
      <p:regular r:id="rId20"/>
      <p:bold r:id="rId21"/>
    </p:embeddedFont>
    <p:embeddedFont>
      <p:font typeface="Wingdings 2" pitchFamily="18" charset="2"/>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CA8"/>
    <a:srgbClr val="373B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665" autoAdjust="0"/>
    <p:restoredTop sz="94714" autoAdjust="0"/>
  </p:normalViewPr>
  <p:slideViewPr>
    <p:cSldViewPr>
      <p:cViewPr varScale="1">
        <p:scale>
          <a:sx n="93" d="100"/>
          <a:sy n="93" d="100"/>
        </p:scale>
        <p:origin x="-15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bright="25000"/>
          </a:blip>
          <a:srcRect/>
          <a:stretch>
            <a:fillRect t="-3000" b="-16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F085C-17D9-499E-B987-3BE1660CDEDF}"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F4E15-680C-4B4D-9176-765A143E91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F085C-17D9-499E-B987-3BE1660CDEDF}"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F4E15-680C-4B4D-9176-765A143E91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rot="5400000">
            <a:off x="5688759" y="3434929"/>
            <a:ext cx="6624000" cy="79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rot="10800000">
            <a:off x="145156" y="120943"/>
            <a:ext cx="8856000" cy="158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userDrawn="1"/>
        </p:nvCxnSpPr>
        <p:spPr>
          <a:xfrm rot="5400000">
            <a:off x="-3169950" y="3433738"/>
            <a:ext cx="6624000" cy="158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userDrawn="1"/>
        </p:nvCxnSpPr>
        <p:spPr>
          <a:xfrm rot="10800000">
            <a:off x="145156" y="6744357"/>
            <a:ext cx="88560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FF085C-17D9-499E-B987-3BE1660CDEDF}"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F4E15-680C-4B4D-9176-765A143E91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FF085C-17D9-499E-B987-3BE1660CDEDF}" type="datetimeFigureOut">
              <a:rPr lang="en-US" smtClean="0"/>
              <a:pPr/>
              <a:t>2/24/2011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F4E15-680C-4B4D-9176-765A143E91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FF085C-17D9-499E-B987-3BE1660CDEDF}" type="datetimeFigureOut">
              <a:rPr lang="en-US" smtClean="0"/>
              <a:pPr/>
              <a:t>2/24/2011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F4E15-680C-4B4D-9176-765A143E91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F085C-17D9-499E-B987-3BE1660CDEDF}" type="datetimeFigureOut">
              <a:rPr lang="en-US" smtClean="0"/>
              <a:pPr/>
              <a:t>2/24/2011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F4E15-680C-4B4D-9176-765A143E91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F085C-17D9-499E-B987-3BE1660CDEDF}"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F4E15-680C-4B4D-9176-765A143E91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F085C-17D9-499E-B987-3BE1660CDEDF}"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F4E15-680C-4B4D-9176-765A143E91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F085C-17D9-499E-B987-3BE1660CDEDF}" type="datetimeFigureOut">
              <a:rPr lang="en-US" smtClean="0"/>
              <a:pPr/>
              <a:t>2/24/2011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F4E15-680C-4B4D-9176-765A143E91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audio" Target="file:///D:\&#1605;&#1608;&#1587;&#1740;&#1602;&#1740;%20&#1608;%20&#1601;&#1740;&#1604;&#1605;%20(K)\sound\&#1576;&#1610;%20&#1603;&#1604;&#1575;&#1605;\KAMI.mp3"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00364" y="4143380"/>
            <a:ext cx="2448106" cy="22159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tabLst>
                <a:tab pos="177800" algn="l"/>
              </a:tabLst>
            </a:pPr>
            <a:r>
              <a:rPr kumimoji="0" lang="en-US" sz="13800" b="0" i="0" u="none" strike="noStrike" cap="none" normalizeH="0" baseline="0" dirty="0" smtClean="0">
                <a:ln>
                  <a:noFill/>
                </a:ln>
                <a:effectLst/>
                <a:latin typeface="IranNastaliq" pitchFamily="18" charset="0"/>
                <a:ea typeface="Times New Roman" pitchFamily="18" charset="0"/>
                <a:cs typeface="IranNastaliq" pitchFamily="18" charset="0"/>
              </a:rPr>
              <a:t>«</a:t>
            </a:r>
            <a:r>
              <a:rPr lang="ar-SA" sz="13800" dirty="0" smtClean="0">
                <a:solidFill>
                  <a:srgbClr val="C00000"/>
                </a:solidFill>
                <a:latin typeface="IranNastaliq" pitchFamily="18" charset="0"/>
                <a:cs typeface="IranNastaliq" pitchFamily="18" charset="0"/>
              </a:rPr>
              <a:t>بلوغ</a:t>
            </a:r>
            <a:r>
              <a:rPr kumimoji="0" lang="en-US" sz="13800" b="0" i="0" u="none" strike="noStrike" cap="none" normalizeH="0" baseline="0" dirty="0" smtClean="0">
                <a:ln>
                  <a:noFill/>
                </a:ln>
                <a:effectLst/>
                <a:latin typeface="IranNastaliq" pitchFamily="18" charset="0"/>
                <a:ea typeface="Times New Roman" pitchFamily="18" charset="0"/>
                <a:cs typeface="IranNastaliq" pitchFamily="18" charset="0"/>
              </a:rPr>
              <a:t>»</a:t>
            </a:r>
            <a:endParaRPr kumimoji="0" lang="en-US" sz="8800" b="0" i="0" u="none" strike="noStrike" cap="none" normalizeH="0" baseline="0" dirty="0" smtClean="0">
              <a:ln>
                <a:noFill/>
              </a:ln>
              <a:effectLst/>
              <a:latin typeface="IranNastaliq" pitchFamily="18" charset="0"/>
              <a:cs typeface="IranNastaliq" pitchFamily="18" charset="0"/>
            </a:endParaRPr>
          </a:p>
        </p:txBody>
      </p:sp>
      <p:pic>
        <p:nvPicPr>
          <p:cNvPr id="1026" name="Picture 2" descr="D:\pic\خط\بسم الله\besmellah-000a5-yasinmedia_com_20100520_1715398276.jpg"/>
          <p:cNvPicPr>
            <a:picLocks noChangeAspect="1" noChangeArrowheads="1"/>
          </p:cNvPicPr>
          <p:nvPr/>
        </p:nvPicPr>
        <p:blipFill>
          <a:blip r:embed="rId3">
            <a:clrChange>
              <a:clrFrom>
                <a:srgbClr val="FFFFFF"/>
              </a:clrFrom>
              <a:clrTo>
                <a:srgbClr val="FFFFFF">
                  <a:alpha val="0"/>
                </a:srgbClr>
              </a:clrTo>
            </a:clrChange>
          </a:blip>
          <a:srcRect l="25547" r="28954"/>
          <a:stretch>
            <a:fillRect/>
          </a:stretch>
        </p:blipFill>
        <p:spPr bwMode="auto">
          <a:xfrm>
            <a:off x="6572264" y="0"/>
            <a:ext cx="2357454" cy="5214950"/>
          </a:xfrm>
          <a:prstGeom prst="rect">
            <a:avLst/>
          </a:prstGeom>
          <a:noFill/>
        </p:spPr>
      </p:pic>
      <p:pic>
        <p:nvPicPr>
          <p:cNvPr id="5" name="KAMI.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
                                      <p:cBhvr>
                                        <p:cTn id="6" dur="1" fill="hold"/>
                                        <p:tgtEl>
                                          <p:spTgt spid="5"/>
                                        </p:tgtEl>
                                      </p:cBhvr>
                                    </p:cmd>
                                  </p:childTnLst>
                                </p:cTn>
                              </p:par>
                              <p:par>
                                <p:cTn id="7" presetID="12" presetClass="entr" presetSubtype="1"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slide(fromTop)">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Bottom)">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11" showWhenStopped="0">
                <p:cTn id="15"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7158" y="353777"/>
            <a:ext cx="5500726" cy="646331"/>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دوران بلوغ دوران جدایی عاطفه است که نوجوان توانسته خود را از عرصه خانواده به بیرون بکشد پس خانواده را جذاب کنیم تا این فاصله برای همیشه باقی نماند.</a:t>
            </a:r>
            <a:endParaRPr lang="en-US" dirty="0">
              <a:cs typeface="B Mitra" pitchFamily="2" charset="-78"/>
            </a:endParaRPr>
          </a:p>
        </p:txBody>
      </p:sp>
      <p:sp>
        <p:nvSpPr>
          <p:cNvPr id="9" name="Rectangle 8"/>
          <p:cNvSpPr/>
          <p:nvPr/>
        </p:nvSpPr>
        <p:spPr>
          <a:xfrm>
            <a:off x="500066" y="1285860"/>
            <a:ext cx="5286380" cy="923330"/>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در دوران بلوغ رعایت نکات بهداشتی فردی  و روانی اهمیت خاص دارد و باعث می شود که نوجوان به نیازهای دیگر خود آسان تر دسترسی پیدا کند و از مهم ترین آن مصون بودن از بیماری های روانی و آسیب های اجتماعی است.</a:t>
            </a:r>
            <a:endParaRPr lang="en-US" dirty="0">
              <a:cs typeface="B Mitra" pitchFamily="2" charset="-78"/>
            </a:endParaRPr>
          </a:p>
        </p:txBody>
      </p:sp>
      <p:sp>
        <p:nvSpPr>
          <p:cNvPr id="10" name="Rectangle 9"/>
          <p:cNvSpPr/>
          <p:nvPr/>
        </p:nvSpPr>
        <p:spPr>
          <a:xfrm>
            <a:off x="2214546" y="2571744"/>
            <a:ext cx="6572264" cy="646331"/>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اگر می خواهیم نوجوان به اصئل کلی برقراری رابطه انسانی مقیّد باشد پس او را محترم شمرده و به حقوقش احترام بگذاریم، متوجه نیازهای همه جانبه ی او باشیم و آن چنان که هست او را بپذیریم.</a:t>
            </a:r>
            <a:endParaRPr lang="en-US" dirty="0">
              <a:cs typeface="B Mitra" pitchFamily="2" charset="-78"/>
            </a:endParaRPr>
          </a:p>
        </p:txBody>
      </p:sp>
      <p:sp>
        <p:nvSpPr>
          <p:cNvPr id="11" name="Rectangle 10"/>
          <p:cNvSpPr/>
          <p:nvPr/>
        </p:nvSpPr>
        <p:spPr>
          <a:xfrm>
            <a:off x="2143108" y="3429000"/>
            <a:ext cx="6643702" cy="646331"/>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در این دوران از رشد، استراحت و تفریح را نباید از نظر او دور داشت که این امر به ویژه در سلامت جسمانی و روانی او حائز اهمیت است و می توان گفت از ضروری ترین نیازهای نوجوان و جوان است.</a:t>
            </a:r>
            <a:endParaRPr lang="en-US" dirty="0">
              <a:cs typeface="B Mitra" pitchFamily="2" charset="-78"/>
            </a:endParaRPr>
          </a:p>
        </p:txBody>
      </p:sp>
      <p:sp>
        <p:nvSpPr>
          <p:cNvPr id="12" name="Rectangle 11"/>
          <p:cNvSpPr/>
          <p:nvPr/>
        </p:nvSpPr>
        <p:spPr>
          <a:xfrm>
            <a:off x="785818" y="4500570"/>
            <a:ext cx="4572000" cy="646331"/>
          </a:xfrm>
          <a:prstGeom prst="rect">
            <a:avLst/>
          </a:prstGeom>
        </p:spPr>
        <p:txBody>
          <a:bodyPr>
            <a:spAutoFit/>
          </a:bodyPr>
          <a:lstStyle/>
          <a:p>
            <a:pPr lvl="0" algn="justLow" rtl="1">
              <a:buClr>
                <a:srgbClr val="D42CA8"/>
              </a:buClr>
              <a:buFont typeface="Wingdings 2" pitchFamily="18" charset="2"/>
              <a:buChar char="ê"/>
            </a:pPr>
            <a:r>
              <a:rPr lang="ar-SA" dirty="0" smtClean="0">
                <a:cs typeface="B Mitra" pitchFamily="2" charset="-78"/>
              </a:rPr>
              <a:t>مشورت کردن با نوجوان،</a:t>
            </a:r>
            <a:r>
              <a:rPr lang="fa-IR" dirty="0" smtClean="0">
                <a:cs typeface="B Mitra" pitchFamily="2" charset="-78"/>
              </a:rPr>
              <a:t> </a:t>
            </a:r>
            <a:r>
              <a:rPr lang="ar-SA" dirty="0" smtClean="0">
                <a:cs typeface="B Mitra" pitchFamily="2" charset="-78"/>
              </a:rPr>
              <a:t>سهیم</a:t>
            </a:r>
            <a:r>
              <a:rPr lang="fa-IR" dirty="0" smtClean="0">
                <a:cs typeface="B Mitra" pitchFamily="2" charset="-78"/>
              </a:rPr>
              <a:t> </a:t>
            </a:r>
            <a:r>
              <a:rPr lang="ar-SA" dirty="0" smtClean="0">
                <a:cs typeface="B Mitra" pitchFamily="2" charset="-78"/>
              </a:rPr>
              <a:t>کردن اودر</a:t>
            </a:r>
            <a:r>
              <a:rPr lang="fa-IR" dirty="0" smtClean="0">
                <a:cs typeface="B Mitra" pitchFamily="2" charset="-78"/>
              </a:rPr>
              <a:t> </a:t>
            </a:r>
            <a:r>
              <a:rPr lang="ar-SA" dirty="0" smtClean="0">
                <a:cs typeface="B Mitra" pitchFamily="2" charset="-78"/>
              </a:rPr>
              <a:t>برنامه ریزی خانوادگی، توجه به نیازها و علایق اوهمگی بیانگر احترام گذاشتن به اوست.</a:t>
            </a:r>
            <a:endParaRPr lang="en-US" dirty="0">
              <a:cs typeface="B Mitra" pitchFamily="2" charset="-78"/>
            </a:endParaRPr>
          </a:p>
        </p:txBody>
      </p:sp>
      <p:sp>
        <p:nvSpPr>
          <p:cNvPr id="13" name="Rectangle 12"/>
          <p:cNvSpPr/>
          <p:nvPr/>
        </p:nvSpPr>
        <p:spPr>
          <a:xfrm>
            <a:off x="500034" y="5357826"/>
            <a:ext cx="4786314" cy="923330"/>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وقتی فرد به بلوغ می رسد، احساس استقلال طلبی او نیز به رشد می رسد ما والدین با واگذاری مس</a:t>
            </a:r>
            <a:r>
              <a:rPr lang="fa-IR" dirty="0" smtClean="0">
                <a:cs typeface="B Mitra" pitchFamily="2" charset="-78"/>
              </a:rPr>
              <a:t>ئو</a:t>
            </a:r>
            <a:r>
              <a:rPr lang="ar-SA" dirty="0" smtClean="0">
                <a:cs typeface="B Mitra" pitchFamily="2" charset="-78"/>
              </a:rPr>
              <a:t>لیت و تصمیم گیری فرد در امور خصوصی و شخصی زندگی خود، اجازه دهیم حس استقلال طلبی او ارضاء شود.</a:t>
            </a:r>
            <a:endParaRPr lang="en-US" dirty="0">
              <a:cs typeface="B Mitra" pitchFamily="2" charset="-78"/>
            </a:endParaRPr>
          </a:p>
        </p:txBody>
      </p:sp>
      <p:pic>
        <p:nvPicPr>
          <p:cNvPr id="2050" name="Picture 2" descr="D:\pic\motefareghe\conversati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6500826" y="285728"/>
            <a:ext cx="1643074" cy="19368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9"/>
                                        </p:tgtEl>
                                        <p:attrNameLst>
                                          <p:attrName>ppt_y</p:attrName>
                                        </p:attrNameLst>
                                      </p:cBhvr>
                                      <p:tavLst>
                                        <p:tav tm="0">
                                          <p:val>
                                            <p:strVal val="#ppt_y"/>
                                          </p:val>
                                        </p:tav>
                                        <p:tav tm="100000">
                                          <p:val>
                                            <p:strVal val="#ppt_y"/>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11"/>
                                        </p:tgtEl>
                                        <p:attrNameLst>
                                          <p:attrName>ppt_y</p:attrName>
                                        </p:attrNameLst>
                                      </p:cBhvr>
                                      <p:tavLst>
                                        <p:tav tm="0">
                                          <p:val>
                                            <p:strVal val="#ppt_y"/>
                                          </p:val>
                                        </p:tav>
                                        <p:tav tm="100000">
                                          <p:val>
                                            <p:strVal val="#ppt_y"/>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2"/>
                                        </p:tgtEl>
                                        <p:attrNameLst>
                                          <p:attrName>ppt_y</p:attrName>
                                        </p:attrNameLst>
                                      </p:cBhvr>
                                      <p:tavLst>
                                        <p:tav tm="0">
                                          <p:val>
                                            <p:strVal val="#ppt_y"/>
                                          </p:val>
                                        </p:tav>
                                        <p:tav tm="100000">
                                          <p:val>
                                            <p:strVal val="#ppt_y"/>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3"/>
                                        </p:tgtEl>
                                        <p:attrNameLst>
                                          <p:attrName>ppt_y</p:attrName>
                                        </p:attrNameLst>
                                      </p:cBhvr>
                                      <p:tavLst>
                                        <p:tav tm="0">
                                          <p:val>
                                            <p:strVal val="#ppt_y"/>
                                          </p:val>
                                        </p:tav>
                                        <p:tav tm="100000">
                                          <p:val>
                                            <p:strVal val="#ppt_y"/>
                                          </p:val>
                                        </p:tav>
                                      </p:tavLst>
                                    </p:anim>
                                    <p:animEffect transition="in" filter="fade">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71538" y="214290"/>
            <a:ext cx="6357982" cy="857256"/>
          </a:xfrm>
          <a:prstGeom prst="round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justLow" rtl="1"/>
            <a:r>
              <a:rPr lang="ar-SA" sz="2000" b="1" dirty="0" smtClean="0">
                <a:solidFill>
                  <a:srgbClr val="7030A0"/>
                </a:solidFill>
                <a:cs typeface="B Mitra" pitchFamily="2" charset="-78"/>
              </a:rPr>
              <a:t>زندگی در جستجو پیچیده است   </a:t>
            </a:r>
            <a:r>
              <a:rPr lang="fa-IR" sz="2000" b="1" dirty="0" smtClean="0">
                <a:solidFill>
                  <a:srgbClr val="7030A0"/>
                </a:solidFill>
                <a:cs typeface="B Mitra" pitchFamily="2" charset="-78"/>
              </a:rPr>
              <a:t>	</a:t>
            </a:r>
            <a:r>
              <a:rPr lang="ar-SA" sz="2000" b="1" dirty="0" smtClean="0">
                <a:solidFill>
                  <a:srgbClr val="7030A0"/>
                </a:solidFill>
                <a:cs typeface="B Mitra" pitchFamily="2" charset="-78"/>
              </a:rPr>
              <a:t>اصل او در آرزو پیچیده است</a:t>
            </a:r>
            <a:endParaRPr lang="en-US" sz="2000" dirty="0" smtClean="0">
              <a:solidFill>
                <a:srgbClr val="7030A0"/>
              </a:solidFill>
              <a:cs typeface="B Mitra" pitchFamily="2" charset="-78"/>
            </a:endParaRPr>
          </a:p>
          <a:p>
            <a:pPr rtl="1"/>
            <a:r>
              <a:rPr lang="ar-SA" dirty="0" smtClean="0">
                <a:cs typeface="B Mitra" pitchFamily="2" charset="-78"/>
              </a:rPr>
              <a:t>                                                                       اقبال لاهور</a:t>
            </a:r>
            <a:r>
              <a:rPr lang="fa-IR" dirty="0" smtClean="0">
                <a:cs typeface="B Mitra" pitchFamily="2" charset="-78"/>
              </a:rPr>
              <a:t>ی</a:t>
            </a:r>
            <a:endParaRPr lang="en-US" sz="1400" dirty="0">
              <a:cs typeface="B Mitra" pitchFamily="2" charset="-78"/>
            </a:endParaRPr>
          </a:p>
        </p:txBody>
      </p:sp>
      <p:sp>
        <p:nvSpPr>
          <p:cNvPr id="8" name="Rectangle 7"/>
          <p:cNvSpPr/>
          <p:nvPr/>
        </p:nvSpPr>
        <p:spPr>
          <a:xfrm>
            <a:off x="642910" y="1142984"/>
            <a:ext cx="8143900" cy="646331"/>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در دوران بلوغ والدین و مربیان باید نوجوان را یاری کنند تا در حد لزوم اشتباه کند، ناکام شود، محرومیت را تجربه کند، مشکلات را بفهمد، توانایی های خود را ارزیابی کند،آن موقع است که می تواند تصمیم بگیرد و استقلال نسبی را به دست آورد.</a:t>
            </a:r>
            <a:endParaRPr lang="en-US" dirty="0">
              <a:cs typeface="B Mitra" pitchFamily="2" charset="-78"/>
            </a:endParaRPr>
          </a:p>
        </p:txBody>
      </p:sp>
      <p:sp>
        <p:nvSpPr>
          <p:cNvPr id="9" name="Rectangle 8"/>
          <p:cNvSpPr/>
          <p:nvPr/>
        </p:nvSpPr>
        <p:spPr>
          <a:xfrm>
            <a:off x="2357422" y="2000240"/>
            <a:ext cx="6429420" cy="1200329"/>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به گفته </a:t>
            </a:r>
            <a:r>
              <a:rPr lang="ar-SA" b="1" dirty="0" smtClean="0">
                <a:cs typeface="B Mitra" pitchFamily="2" charset="-78"/>
              </a:rPr>
              <a:t>آلفرد آدلر</a:t>
            </a:r>
            <a:r>
              <a:rPr lang="ar-SA" dirty="0" smtClean="0">
                <a:cs typeface="B Mitra" pitchFamily="2" charset="-78"/>
              </a:rPr>
              <a:t>: تقریباً برای همه ی بچه ها بلوغ یک معنی دارد و آن این است (</a:t>
            </a:r>
            <a:r>
              <a:rPr lang="ar-SA" b="1" dirty="0" smtClean="0">
                <a:cs typeface="B Mitra" pitchFamily="2" charset="-78"/>
              </a:rPr>
              <a:t>ما دیگر بچه نیستیم</a:t>
            </a:r>
            <a:r>
              <a:rPr lang="ar-SA" dirty="0" smtClean="0">
                <a:cs typeface="B Mitra" pitchFamily="2" charset="-78"/>
              </a:rPr>
              <a:t>) و می خواهند این حرف را امتحان کنند. باید قبول کنیم که این حق طبیعی آن هاست و شرایط مناسب و مساعد را برای ایشان آماده سازیم.</a:t>
            </a:r>
            <a:endParaRPr lang="en-US" dirty="0" smtClean="0">
              <a:cs typeface="B Mitra" pitchFamily="2" charset="-78"/>
            </a:endParaRPr>
          </a:p>
          <a:p>
            <a:pPr algn="justLow" rtl="1">
              <a:buClr>
                <a:srgbClr val="D42CA8"/>
              </a:buClr>
            </a:pPr>
            <a:r>
              <a:rPr lang="ar-SA" dirty="0" smtClean="0">
                <a:cs typeface="B Mitra" pitchFamily="2" charset="-78"/>
              </a:rPr>
              <a:t>اگر این گونه فکر کنیم و عمل نمائیم مشکلات خیلی کم تر شده و ناراحتی به وجود نمی آید.</a:t>
            </a:r>
            <a:endParaRPr lang="en-US" dirty="0">
              <a:cs typeface="B Mitra" pitchFamily="2" charset="-78"/>
            </a:endParaRPr>
          </a:p>
        </p:txBody>
      </p:sp>
      <p:sp>
        <p:nvSpPr>
          <p:cNvPr id="10" name="Rectangle 9"/>
          <p:cNvSpPr/>
          <p:nvPr/>
        </p:nvSpPr>
        <p:spPr>
          <a:xfrm>
            <a:off x="857224" y="3357562"/>
            <a:ext cx="7858148" cy="369332"/>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به فرزندان بگوییم «</a:t>
            </a:r>
            <a:r>
              <a:rPr lang="ar-SA" b="1" dirty="0" smtClean="0">
                <a:cs typeface="B Mitra" pitchFamily="2" charset="-78"/>
              </a:rPr>
              <a:t>حقیقت نگر</a:t>
            </a:r>
            <a:r>
              <a:rPr lang="ar-SA" dirty="0" smtClean="0">
                <a:cs typeface="B Mitra" pitchFamily="2" charset="-78"/>
              </a:rPr>
              <a:t>» باشند چون اگر خود را از حقیقت دور بدارند زندگی شان لبریز از نگرانی می شود.</a:t>
            </a:r>
            <a:endParaRPr lang="en-US" dirty="0">
              <a:cs typeface="B Mitra" pitchFamily="2" charset="-78"/>
            </a:endParaRPr>
          </a:p>
        </p:txBody>
      </p:sp>
      <p:sp>
        <p:nvSpPr>
          <p:cNvPr id="11" name="Rectangle 10"/>
          <p:cNvSpPr/>
          <p:nvPr/>
        </p:nvSpPr>
        <p:spPr>
          <a:xfrm>
            <a:off x="500034" y="4071942"/>
            <a:ext cx="5357850" cy="923330"/>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یکی از ویژگی های دوران بلوغ اضطراب است. اگر فرزند را مضطرب دیدیم برای کاهش اضطراب او حداقل کاری که می توانیم بکنیم این است که شنونده ی خوبی برای او باشیم چرا که اگر مضطرب بماند پیوسته عقب می ماند.</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0"/>
                                        </p:tgtEl>
                                        <p:attrNameLst>
                                          <p:attrName>ppt_y</p:attrName>
                                        </p:attrNameLst>
                                      </p:cBhvr>
                                      <p:tavLst>
                                        <p:tav tm="0">
                                          <p:val>
                                            <p:strVal val="#ppt_y"/>
                                          </p:val>
                                        </p:tav>
                                        <p:tav tm="100000">
                                          <p:val>
                                            <p:strVal val="#ppt_y"/>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11"/>
                                        </p:tgtEl>
                                        <p:attrNameLst>
                                          <p:attrName>ppt_y</p:attrName>
                                        </p:attrNameLst>
                                      </p:cBhvr>
                                      <p:tavLst>
                                        <p:tav tm="0">
                                          <p:val>
                                            <p:strVal val="#ppt_y"/>
                                          </p:val>
                                        </p:tav>
                                        <p:tav tm="100000">
                                          <p:val>
                                            <p:strVal val="#ppt_y"/>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5786" y="1068157"/>
            <a:ext cx="8001056" cy="646331"/>
          </a:xfrm>
          <a:prstGeom prst="rect">
            <a:avLst/>
          </a:prstGeom>
        </p:spPr>
        <p:txBody>
          <a:bodyPr wrap="square">
            <a:spAutoFit/>
          </a:bodyPr>
          <a:lstStyle/>
          <a:p>
            <a:pPr algn="justLow" rtl="1"/>
            <a:r>
              <a:rPr lang="ar-SA" dirty="0" smtClean="0">
                <a:cs typeface="B Mitra" pitchFamily="2" charset="-78"/>
              </a:rPr>
              <a:t>از مهم ترین عواملی که گذر از دوران بلوغ  را برای افراد سهل و آسان می نماید کسب اطلاعات و آموزش دوران بلوغ است.</a:t>
            </a:r>
            <a:endParaRPr lang="en-US" dirty="0" smtClean="0">
              <a:cs typeface="B Mitra" pitchFamily="2" charset="-78"/>
            </a:endParaRPr>
          </a:p>
          <a:p>
            <a:pPr algn="justLow" rtl="1"/>
            <a:r>
              <a:rPr lang="ar-SA" dirty="0" smtClean="0">
                <a:cs typeface="B Mitra" pitchFamily="2" charset="-78"/>
              </a:rPr>
              <a:t>عموماً والدین اظهار می دارند که شرم و حیأ بیش از اندازه مانع از انتقال اطلاعات لازم این دوران برای فرزندانشان می شود.</a:t>
            </a:r>
            <a:endParaRPr lang="en-US" dirty="0" smtClean="0">
              <a:cs typeface="B Mitra" pitchFamily="2" charset="-78"/>
            </a:endParaRPr>
          </a:p>
        </p:txBody>
      </p:sp>
      <p:sp>
        <p:nvSpPr>
          <p:cNvPr id="5" name="Rounded Rectangle 4"/>
          <p:cNvSpPr/>
          <p:nvPr/>
        </p:nvSpPr>
        <p:spPr>
          <a:xfrm>
            <a:off x="1142976" y="214290"/>
            <a:ext cx="6357982" cy="720000"/>
          </a:xfrm>
          <a:prstGeom prst="round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fa-IR" sz="2100" b="1" dirty="0" smtClean="0">
                <a:solidFill>
                  <a:srgbClr val="7030A0"/>
                </a:solidFill>
                <a:cs typeface="B Mitra" pitchFamily="2" charset="-78"/>
              </a:rPr>
              <a:t>«بلوغ طبیعت «</a:t>
            </a:r>
            <a:r>
              <a:rPr lang="fa-IR" sz="2100" b="1" dirty="0" smtClean="0">
                <a:solidFill>
                  <a:srgbClr val="FF0000"/>
                </a:solidFill>
                <a:cs typeface="B Mitra" pitchFamily="2" charset="-78"/>
              </a:rPr>
              <a:t>بهار</a:t>
            </a:r>
            <a:r>
              <a:rPr lang="fa-IR" sz="2100" b="1" dirty="0" smtClean="0">
                <a:solidFill>
                  <a:srgbClr val="7030A0"/>
                </a:solidFill>
                <a:cs typeface="B Mitra" pitchFamily="2" charset="-78"/>
              </a:rPr>
              <a:t>» است و بهار زندگی آدمی «</a:t>
            </a:r>
            <a:r>
              <a:rPr lang="fa-IR" sz="2100" b="1" dirty="0" smtClean="0">
                <a:solidFill>
                  <a:srgbClr val="FF0000"/>
                </a:solidFill>
                <a:cs typeface="B Mitra" pitchFamily="2" charset="-78"/>
              </a:rPr>
              <a:t>دوران بلوغ</a:t>
            </a:r>
            <a:r>
              <a:rPr lang="fa-IR" sz="2100" b="1" dirty="0" smtClean="0">
                <a:solidFill>
                  <a:srgbClr val="7030A0"/>
                </a:solidFill>
                <a:cs typeface="B Mitra" pitchFamily="2" charset="-78"/>
              </a:rPr>
              <a:t>» است.»</a:t>
            </a:r>
            <a:endParaRPr lang="en-US" sz="2100" dirty="0">
              <a:solidFill>
                <a:srgbClr val="7030A0"/>
              </a:solidFill>
              <a:cs typeface="B Mitra" pitchFamily="2" charset="-78"/>
            </a:endParaRPr>
          </a:p>
        </p:txBody>
      </p:sp>
      <p:sp>
        <p:nvSpPr>
          <p:cNvPr id="4" name="Rectangle 3"/>
          <p:cNvSpPr>
            <a:spLocks noChangeArrowheads="1"/>
          </p:cNvSpPr>
          <p:nvPr/>
        </p:nvSpPr>
        <p:spPr bwMode="auto">
          <a:xfrm>
            <a:off x="1571604" y="3214686"/>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a:r>
              <a:rPr lang="ar-SA" b="1" dirty="0" smtClean="0">
                <a:solidFill>
                  <a:srgbClr val="C00000"/>
                </a:solidFill>
                <a:cs typeface="B Mitra" pitchFamily="2" charset="-78"/>
              </a:rPr>
              <a:t>پس نوجوان برای آموزش های صحیح و </a:t>
            </a:r>
            <a:r>
              <a:rPr lang="fa-IR" b="1" dirty="0" smtClean="0">
                <a:solidFill>
                  <a:srgbClr val="C00000"/>
                </a:solidFill>
                <a:cs typeface="B Mitra" pitchFamily="2" charset="-78"/>
              </a:rPr>
              <a:t>س</a:t>
            </a:r>
            <a:r>
              <a:rPr lang="ar-SA" b="1" dirty="0" smtClean="0">
                <a:solidFill>
                  <a:srgbClr val="C00000"/>
                </a:solidFill>
                <a:cs typeface="B Mitra" pitchFamily="2" charset="-78"/>
              </a:rPr>
              <a:t>الم این دوران بایستی به کجا رجوع کند؟!!</a:t>
            </a:r>
            <a:endParaRPr lang="en-US" dirty="0">
              <a:solidFill>
                <a:srgbClr val="C00000"/>
              </a:solidFill>
              <a:cs typeface="B Mitra" pitchFamily="2" charset="-78"/>
            </a:endParaRPr>
          </a:p>
        </p:txBody>
      </p:sp>
      <p:sp>
        <p:nvSpPr>
          <p:cNvPr id="6" name="Rectangle 5"/>
          <p:cNvSpPr/>
          <p:nvPr/>
        </p:nvSpPr>
        <p:spPr>
          <a:xfrm>
            <a:off x="2071670" y="1928802"/>
            <a:ext cx="6715172" cy="923330"/>
          </a:xfrm>
          <a:prstGeom prst="rect">
            <a:avLst/>
          </a:prstGeom>
        </p:spPr>
        <p:txBody>
          <a:bodyPr wrap="square">
            <a:spAutoFit/>
          </a:bodyPr>
          <a:lstStyle/>
          <a:p>
            <a:pPr algn="justLow" rtl="1"/>
            <a:r>
              <a:rPr lang="ar-SA" dirty="0" smtClean="0">
                <a:cs typeface="B Mitra" pitchFamily="2" charset="-78"/>
              </a:rPr>
              <a:t>مدرسه نیز</a:t>
            </a:r>
            <a:r>
              <a:rPr lang="en-US" dirty="0" smtClean="0">
                <a:cs typeface="B Mitra" pitchFamily="2" charset="-78"/>
              </a:rPr>
              <a:t> </a:t>
            </a:r>
            <a:r>
              <a:rPr lang="ar-SA" dirty="0" smtClean="0">
                <a:cs typeface="B Mitra" pitchFamily="2" charset="-78"/>
              </a:rPr>
              <a:t>که دومین جایگاه آموزش فرزندان است به علت محدودیت و قوانین حاکم بر آن از ارائه آموزش های لازم و مهارت های خاص این دوره به نوجوان عاجز است. در شرح وظایف هیچ مؤسسه و سازمان یا نهاد های اجتماعی هم تعریف نشده است که چنین آموزش هایی را به نوجوان منتقل نمایند.</a:t>
            </a:r>
            <a:endParaRPr lang="en-US" dirty="0">
              <a:cs typeface="B Mitra" pitchFamily="2" charset="-78"/>
            </a:endParaRPr>
          </a:p>
        </p:txBody>
      </p:sp>
      <p:sp>
        <p:nvSpPr>
          <p:cNvPr id="7" name="Rectangle 6"/>
          <p:cNvSpPr/>
          <p:nvPr/>
        </p:nvSpPr>
        <p:spPr>
          <a:xfrm>
            <a:off x="357158" y="4000504"/>
            <a:ext cx="5357850" cy="2308324"/>
          </a:xfrm>
          <a:prstGeom prst="rect">
            <a:avLst/>
          </a:prstGeom>
        </p:spPr>
        <p:txBody>
          <a:bodyPr wrap="square">
            <a:spAutoFit/>
          </a:bodyPr>
          <a:lstStyle/>
          <a:p>
            <a:pPr algn="justLow" rtl="1"/>
            <a:r>
              <a:rPr lang="ar-SA" dirty="0" smtClean="0">
                <a:cs typeface="B Mitra" pitchFamily="2" charset="-78"/>
              </a:rPr>
              <a:t>حال تا تأسیس چنین سازمانی و یا واگذاری این وظیفه خطیر به یکی از این سازمانها و مؤسسات موجود چاره ای نیست که خانواده خود با جدیّت بیش تر وارد عمل شده و با ایجاد ارتباط صحیح و صمیمی ضمن حفظ حرمت ها و ارزش های درون خانواده، اطلاعات و آگاهی های دوران بلوغ را به فرزندان ارائه دهد.</a:t>
            </a:r>
            <a:endParaRPr lang="en-US" dirty="0" smtClean="0">
              <a:cs typeface="B Mitra" pitchFamily="2" charset="-78"/>
            </a:endParaRPr>
          </a:p>
          <a:p>
            <a:pPr algn="justLow" rtl="1"/>
            <a:r>
              <a:rPr lang="ar-SA" dirty="0" smtClean="0">
                <a:cs typeface="B Mitra" pitchFamily="2" charset="-78"/>
              </a:rPr>
              <a:t>بدیهی است خانواده از طرق مطالعه کتب، مقالات، مطبوعات، بسته های آموزشی، رادیو و تلوزیون و رجوع به متخصصین، نیازمند است اطلاعات و آگاهی های خود را توسعه داده تا با ارائه آموزش صحیح مشکلات دوران بلوغ فرزندانشان را به حداقل ممکن برسانند.</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lide(fromTop)">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 calcmode="lin" valueType="num">
                                      <p:cBhvr additive="base">
                                        <p:cTn id="4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 calcmode="lin" valueType="num">
                                      <p:cBhvr additive="base">
                                        <p:cTn id="4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071670" y="1928802"/>
            <a:ext cx="6500858" cy="2885405"/>
          </a:xfrm>
          <a:prstGeom prst="rect">
            <a:avLst/>
          </a:prstGeom>
        </p:spPr>
        <p:txBody>
          <a:bodyPr wrap="square">
            <a:spAutoFit/>
          </a:bodyPr>
          <a:lstStyle/>
          <a:p>
            <a:pPr algn="justLow" rtl="1">
              <a:lnSpc>
                <a:spcPct val="150000"/>
              </a:lnSpc>
            </a:pPr>
            <a:r>
              <a:rPr lang="ar-SA" dirty="0" smtClean="0">
                <a:cs typeface="B Mitra" pitchFamily="2" charset="-78"/>
              </a:rPr>
              <a:t>برآنیم که بخشی از حساسیت های دوران بلوغ را به همراه راهکار های عملی در اختیار خانواده های محترم</a:t>
            </a:r>
            <a:r>
              <a:rPr lang="fa-IR" dirty="0" smtClean="0">
                <a:cs typeface="B Mitra" pitchFamily="2" charset="-78"/>
              </a:rPr>
              <a:t> </a:t>
            </a:r>
            <a:r>
              <a:rPr lang="ar-SA" dirty="0" smtClean="0">
                <a:cs typeface="B Mitra" pitchFamily="2" charset="-78"/>
              </a:rPr>
              <a:t>قرار دهیم. ب</a:t>
            </a:r>
            <a:r>
              <a:rPr lang="fa-IR" dirty="0" smtClean="0">
                <a:cs typeface="B Mitra" pitchFamily="2" charset="-78"/>
              </a:rPr>
              <a:t>ا</a:t>
            </a:r>
            <a:r>
              <a:rPr lang="ar-SA" dirty="0" smtClean="0">
                <a:cs typeface="B Mitra" pitchFamily="2" charset="-78"/>
              </a:rPr>
              <a:t> نظر به جوان بودن جامعه مان امید واریم با سرپنجه ی تدبیر مسئولین و دست اندرکاران، شاهد راه اندازی مؤسسات و سازمان های «</a:t>
            </a:r>
            <a:r>
              <a:rPr lang="ar-SA" b="1" dirty="0" smtClean="0">
                <a:cs typeface="B Mitra" pitchFamily="2" charset="-78"/>
              </a:rPr>
              <a:t>آموزش دوران بلوغ</a:t>
            </a:r>
            <a:r>
              <a:rPr lang="ar-SA" dirty="0" smtClean="0">
                <a:cs typeface="B Mitra" pitchFamily="2" charset="-78"/>
              </a:rPr>
              <a:t>» برای نسل های نورس یکی پس از دیگری باشیم چرا که به تعبیر پروین اعتصامی:</a:t>
            </a:r>
            <a:endParaRPr lang="fa-IR" dirty="0" smtClean="0">
              <a:cs typeface="B Mitra" pitchFamily="2" charset="-78"/>
            </a:endParaRPr>
          </a:p>
          <a:p>
            <a:pPr algn="justLow" rtl="1">
              <a:lnSpc>
                <a:spcPct val="150000"/>
              </a:lnSpc>
            </a:pPr>
            <a:endParaRPr lang="en-US" sz="1100" dirty="0" smtClean="0">
              <a:cs typeface="B Mitra" pitchFamily="2" charset="-78"/>
            </a:endParaRPr>
          </a:p>
          <a:p>
            <a:pPr algn="ctr" rtl="1">
              <a:lnSpc>
                <a:spcPct val="150000"/>
              </a:lnSpc>
            </a:pPr>
            <a:r>
              <a:rPr lang="ar-SA" sz="2000" b="1" dirty="0" smtClean="0">
                <a:solidFill>
                  <a:srgbClr val="7030A0"/>
                </a:solidFill>
                <a:cs typeface="B Mitra" pitchFamily="2" charset="-78"/>
              </a:rPr>
              <a:t>جوانی نکو دار کین مرغ زیبا                             نماند در این خانه استخوانی</a:t>
            </a:r>
            <a:endParaRPr lang="fa-IR" sz="2000" b="1" dirty="0" smtClean="0">
              <a:solidFill>
                <a:srgbClr val="7030A0"/>
              </a:solidFill>
              <a:cs typeface="B Mitra" pitchFamily="2" charset="-78"/>
            </a:endParaRPr>
          </a:p>
          <a:p>
            <a:pPr rtl="1">
              <a:lnSpc>
                <a:spcPct val="150000"/>
              </a:lnSpc>
            </a:pPr>
            <a:r>
              <a:rPr lang="ar-SA" dirty="0" smtClean="0">
                <a:cs typeface="B Mitra" pitchFamily="2" charset="-78"/>
              </a:rPr>
              <a:t>  به امید آن روز</a:t>
            </a:r>
            <a:endParaRPr lang="en-US" dirty="0">
              <a:cs typeface="B Mitra" pitchFamily="2" charset="-78"/>
            </a:endParaRPr>
          </a:p>
        </p:txBody>
      </p:sp>
      <p:sp>
        <p:nvSpPr>
          <p:cNvPr id="8" name="Rounded Rectangle 7"/>
          <p:cNvSpPr/>
          <p:nvPr/>
        </p:nvSpPr>
        <p:spPr>
          <a:xfrm>
            <a:off x="357158" y="214290"/>
            <a:ext cx="8358246" cy="1357322"/>
          </a:xfrm>
          <a:prstGeom prst="round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justLow" rtl="1">
              <a:lnSpc>
                <a:spcPct val="150000"/>
              </a:lnSpc>
            </a:pPr>
            <a:r>
              <a:rPr lang="ar-SA" sz="1700" b="1" dirty="0" smtClean="0">
                <a:solidFill>
                  <a:srgbClr val="7030A0"/>
                </a:solidFill>
                <a:cs typeface="B Mitra" pitchFamily="2" charset="-78"/>
              </a:rPr>
              <a:t>فرزندم، روز بلوغ خود را به خاطر بسپار و آن را برای همیشه گرامی بدار و هر سال در چنین روزی در </a:t>
            </a:r>
            <a:r>
              <a:rPr lang="fa-IR" sz="1700" b="1" dirty="0" smtClean="0">
                <a:solidFill>
                  <a:srgbClr val="7030A0"/>
                </a:solidFill>
                <a:cs typeface="B Mitra" pitchFamily="2" charset="-78"/>
              </a:rPr>
              <a:t>را</a:t>
            </a:r>
            <a:r>
              <a:rPr lang="ar-SA" sz="1700" b="1" dirty="0" smtClean="0">
                <a:solidFill>
                  <a:srgbClr val="7030A0"/>
                </a:solidFill>
                <a:cs typeface="B Mitra" pitchFamily="2" charset="-78"/>
              </a:rPr>
              <a:t>ه خدا صدقه بده، اطعام کن و شکر خدا را به جای آور که به تو توفیق بزرگ تشرّف به بارگاهش را عنایت فرموده است.</a:t>
            </a:r>
            <a:endParaRPr lang="en-US" sz="1700" dirty="0" smtClean="0">
              <a:solidFill>
                <a:srgbClr val="7030A0"/>
              </a:solidFill>
              <a:cs typeface="B Mitra" pitchFamily="2" charset="-78"/>
            </a:endParaRPr>
          </a:p>
          <a:p>
            <a:pPr rtl="1">
              <a:lnSpc>
                <a:spcPct val="150000"/>
              </a:lnSpc>
            </a:pPr>
            <a:r>
              <a:rPr lang="ar-SA" sz="1700" dirty="0" smtClean="0">
                <a:cs typeface="B Mitra" pitchFamily="2" charset="-78"/>
              </a:rPr>
              <a:t>سیدبن طاووس</a:t>
            </a:r>
            <a:endParaRPr lang="en-US" sz="1700" dirty="0">
              <a:cs typeface="B Mitra" pitchFamily="2" charset="-78"/>
            </a:endParaRPr>
          </a:p>
        </p:txBody>
      </p:sp>
      <p:sp>
        <p:nvSpPr>
          <p:cNvPr id="5" name="Frame 4"/>
          <p:cNvSpPr/>
          <p:nvPr/>
        </p:nvSpPr>
        <p:spPr>
          <a:xfrm>
            <a:off x="2143108" y="5143512"/>
            <a:ext cx="1714512" cy="500066"/>
          </a:xfrm>
          <a:prstGeom prst="frame">
            <a:avLst>
              <a:gd name="adj1" fmla="val 531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A" b="1" dirty="0" smtClean="0">
                <a:solidFill>
                  <a:schemeClr val="tx1"/>
                </a:solidFill>
                <a:cs typeface="B Mitra" pitchFamily="2" charset="-78"/>
              </a:rPr>
              <a:t>تعریف دوران بلوغ:</a:t>
            </a:r>
            <a:endParaRPr lang="en-US" dirty="0" smtClean="0">
              <a:solidFill>
                <a:schemeClr val="tx1"/>
              </a:solidFill>
              <a:cs typeface="B Mitra" pitchFamily="2" charset="-78"/>
            </a:endParaRPr>
          </a:p>
        </p:txBody>
      </p:sp>
      <p:sp>
        <p:nvSpPr>
          <p:cNvPr id="6" name="Rectangle 5"/>
          <p:cNvSpPr/>
          <p:nvPr/>
        </p:nvSpPr>
        <p:spPr>
          <a:xfrm>
            <a:off x="214282" y="5572140"/>
            <a:ext cx="5500726" cy="923330"/>
          </a:xfrm>
          <a:prstGeom prst="rect">
            <a:avLst/>
          </a:prstGeom>
        </p:spPr>
        <p:txBody>
          <a:bodyPr wrap="square">
            <a:spAutoFit/>
          </a:bodyPr>
          <a:lstStyle/>
          <a:p>
            <a:pPr algn="justLow" rtl="1">
              <a:lnSpc>
                <a:spcPct val="150000"/>
              </a:lnSpc>
            </a:pPr>
            <a:r>
              <a:rPr lang="ar-SA" dirty="0" smtClean="0">
                <a:cs typeface="B Mitra" pitchFamily="2" charset="-78"/>
              </a:rPr>
              <a:t>بلوغ به معنای رسیدن و مرحله ای از رشد است</a:t>
            </a:r>
            <a:r>
              <a:rPr lang="fa-IR" dirty="0" smtClean="0">
                <a:cs typeface="B Mitra" pitchFamily="2" charset="-78"/>
              </a:rPr>
              <a:t> </a:t>
            </a:r>
            <a:r>
              <a:rPr lang="ar-SA" dirty="0" smtClean="0">
                <a:cs typeface="B Mitra" pitchFamily="2" charset="-78"/>
              </a:rPr>
              <a:t>که با تغییرات و دگرگونی در خصوصیات جسمی، اجتماعی، رفتاری، جنسی و هیجانی در نوجوان ظاهر می شود.</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additive="base">
                                        <p:cTn id="14"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 calcmode="lin" valueType="num">
                                      <p:cBhvr additive="base">
                                        <p:cTn id="20"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 calcmode="lin" valueType="num">
                                      <p:cBhvr additive="base">
                                        <p:cTn id="26"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42910" y="214290"/>
            <a:ext cx="7429552" cy="720000"/>
          </a:xfrm>
          <a:prstGeom prst="round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A" sz="1700" b="1" dirty="0" smtClean="0">
                <a:solidFill>
                  <a:srgbClr val="7030A0"/>
                </a:solidFill>
                <a:cs typeface="B Mitra" pitchFamily="2" charset="-78"/>
              </a:rPr>
              <a:t>«مردم بیش از آن که شبیه والدین باشند متناسب با زمان خود هستند و آن چنان عمل می‌کنند.»</a:t>
            </a:r>
            <a:endParaRPr lang="en-US" sz="1700" b="1" dirty="0" smtClean="0">
              <a:solidFill>
                <a:srgbClr val="7030A0"/>
              </a:solidFill>
              <a:cs typeface="B Mitra" pitchFamily="2" charset="-78"/>
            </a:endParaRPr>
          </a:p>
          <a:p>
            <a:pPr rtl="1"/>
            <a:r>
              <a:rPr lang="ar-SA" sz="1700" dirty="0" smtClean="0">
                <a:cs typeface="B Mitra" pitchFamily="2" charset="-78"/>
              </a:rPr>
              <a:t>امام علی علیه السلام</a:t>
            </a:r>
            <a:endParaRPr lang="en-US" sz="1700" dirty="0">
              <a:cs typeface="B Mitra" pitchFamily="2" charset="-78"/>
            </a:endParaRPr>
          </a:p>
        </p:txBody>
      </p:sp>
      <p:sp>
        <p:nvSpPr>
          <p:cNvPr id="12" name="Frame 11"/>
          <p:cNvSpPr/>
          <p:nvPr/>
        </p:nvSpPr>
        <p:spPr>
          <a:xfrm rot="20506373">
            <a:off x="357158" y="1714488"/>
            <a:ext cx="1714512" cy="500066"/>
          </a:xfrm>
          <a:prstGeom prst="frame">
            <a:avLst>
              <a:gd name="adj1" fmla="val 9236"/>
            </a:avLst>
          </a:prstGeom>
        </p:spPr>
        <p:style>
          <a:lnRef idx="2">
            <a:schemeClr val="accent4"/>
          </a:lnRef>
          <a:fillRef idx="1">
            <a:schemeClr val="lt1"/>
          </a:fillRef>
          <a:effectRef idx="0">
            <a:schemeClr val="accent4"/>
          </a:effectRef>
          <a:fontRef idx="minor">
            <a:schemeClr val="dk1"/>
          </a:fontRef>
        </p:style>
        <p:txBody>
          <a:bodyPr rtlCol="0" anchor="ctr"/>
          <a:lstStyle/>
          <a:p>
            <a:pPr rtl="1"/>
            <a:r>
              <a:rPr lang="ar-SA" b="1" dirty="0" smtClean="0">
                <a:cs typeface="B Mitra" pitchFamily="2" charset="-78"/>
              </a:rPr>
              <a:t>اهمیت دوران بلوغ: </a:t>
            </a:r>
            <a:endParaRPr lang="en-US" dirty="0">
              <a:cs typeface="B Mitra" pitchFamily="2" charset="-78"/>
            </a:endParaRPr>
          </a:p>
        </p:txBody>
      </p:sp>
      <p:sp>
        <p:nvSpPr>
          <p:cNvPr id="15" name="Rectangle 14"/>
          <p:cNvSpPr/>
          <p:nvPr/>
        </p:nvSpPr>
        <p:spPr>
          <a:xfrm>
            <a:off x="2214546" y="1500174"/>
            <a:ext cx="6357982" cy="2550698"/>
          </a:xfrm>
          <a:prstGeom prst="rect">
            <a:avLst/>
          </a:prstGeom>
        </p:spPr>
        <p:txBody>
          <a:bodyPr wrap="square">
            <a:spAutoFit/>
          </a:bodyPr>
          <a:lstStyle/>
          <a:p>
            <a:pPr algn="justLow" rtl="1">
              <a:lnSpc>
                <a:spcPct val="150000"/>
              </a:lnSpc>
            </a:pPr>
            <a:r>
              <a:rPr lang="ar-SA" dirty="0" smtClean="0">
                <a:cs typeface="B Mitra" pitchFamily="2" charset="-78"/>
              </a:rPr>
              <a:t>شروع فعالیت غدد جنسی و افزایش فعالیت غدد رشد باعث تغییرات ظاهری و جسمانی در افراد می شود و این تغییرات به فرد اجازه می دهد تا از آن بهره برداری نماید ولی از آن جا که از نظر فکری و شناختی به مرحله کمال نرسیده است، روش بهره مندی صحیح از آن را نمی داند و برای کسب استقلال خود، علیه ارزش های خانواده طغیان می کند، به سمت دوست و گروه همسالانش گرایش پیدا می کند و ارزش های فردی و فکری و وجودی خویش را در دوستان جستجو می کند و بیش از هر زمان دیگری نیازمند است تا از طرف گروه مورد تأیید قرار گیرد.</a:t>
            </a:r>
            <a:endParaRPr lang="fa-IR" dirty="0" smtClean="0">
              <a:cs typeface="B Mitra" pitchFamily="2" charset="-78"/>
            </a:endParaRPr>
          </a:p>
        </p:txBody>
      </p:sp>
      <p:sp>
        <p:nvSpPr>
          <p:cNvPr id="8" name="Rectangle 7"/>
          <p:cNvSpPr/>
          <p:nvPr/>
        </p:nvSpPr>
        <p:spPr>
          <a:xfrm>
            <a:off x="285720" y="4357694"/>
            <a:ext cx="5572164" cy="1719702"/>
          </a:xfrm>
          <a:prstGeom prst="rect">
            <a:avLst/>
          </a:prstGeom>
        </p:spPr>
        <p:txBody>
          <a:bodyPr wrap="square">
            <a:spAutoFit/>
          </a:bodyPr>
          <a:lstStyle/>
          <a:p>
            <a:pPr algn="justLow" rtl="1">
              <a:lnSpc>
                <a:spcPct val="150000"/>
              </a:lnSpc>
            </a:pPr>
            <a:r>
              <a:rPr lang="ar-SA" dirty="0" smtClean="0">
                <a:cs typeface="B Mitra" pitchFamily="2" charset="-78"/>
              </a:rPr>
              <a:t>فشارهای روانی، عاطفی، جنسی، اخلاقی و اجتماعی مانند احساس استقلال و بزرگی، رهایی از دوران کودکی و ورود به دنیای بزرگ</a:t>
            </a:r>
            <a:r>
              <a:rPr lang="fa-IR" dirty="0" smtClean="0">
                <a:cs typeface="B Mitra" pitchFamily="2" charset="-78"/>
              </a:rPr>
              <a:t> </a:t>
            </a:r>
            <a:r>
              <a:rPr lang="ar-SA" dirty="0" smtClean="0">
                <a:cs typeface="B Mitra" pitchFamily="2" charset="-78"/>
              </a:rPr>
              <a:t>ترها، قرار گرفتن در موقعیتهای اجتماعی جدید، انطباق با محیط جدید، ترشح هورمون های بدن، از جمله عوامل ایجاد دلهره، اضطراب و کشمکش افراد در دوران بلوغ می باشد. </a:t>
            </a:r>
            <a:endParaRPr lang="en-US" dirty="0" smtClean="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42910" y="428604"/>
            <a:ext cx="785818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a:lnSpc>
                <a:spcPct val="150000"/>
              </a:lnSpc>
            </a:pPr>
            <a:r>
              <a:rPr lang="ar-SA" dirty="0" smtClean="0">
                <a:cs typeface="B Mitra" pitchFamily="2" charset="-78"/>
              </a:rPr>
              <a:t>با توجه به این که بیش تر رفتارهای نادرست انسان در طول حیات خویش می تواند در دوران بلوغ متجلی گردد به همین دلیل، بعضی این دوران را «</a:t>
            </a:r>
            <a:r>
              <a:rPr lang="ar-SA" b="1" dirty="0" smtClean="0">
                <a:cs typeface="B Mitra" pitchFamily="2" charset="-78"/>
              </a:rPr>
              <a:t>بحران بلوغ</a:t>
            </a:r>
            <a:r>
              <a:rPr lang="ar-SA" dirty="0" smtClean="0">
                <a:cs typeface="B Mitra" pitchFamily="2" charset="-78"/>
              </a:rPr>
              <a:t>» نامیده اند. اکثریت کسانی که در طول زندگی خود به عنوان (افراد موفق) شناخته شده اند کسانی هستند که توانسته اند این دوران را به سلامت طی کنند و برای گذر از این دوران، خانواده می تواند با ایجاد برنامه های منظم و منسجم، مطابق با اصول تربیتی و ارزشی خانواده خود و همچنین با در نظر گرفتن ارزش ها و شخصیت نوجوان در سه مرحله: </a:t>
            </a:r>
            <a:r>
              <a:rPr lang="ar-SA" b="1" dirty="0" smtClean="0">
                <a:solidFill>
                  <a:srgbClr val="D42CA8"/>
                </a:solidFill>
                <a:cs typeface="B Mitra" pitchFamily="2" charset="-78"/>
              </a:rPr>
              <a:t>قبل از</a:t>
            </a:r>
            <a:r>
              <a:rPr lang="ar-SA" dirty="0" smtClean="0">
                <a:solidFill>
                  <a:srgbClr val="D42CA8"/>
                </a:solidFill>
                <a:cs typeface="B Mitra" pitchFamily="2" charset="-78"/>
              </a:rPr>
              <a:t> </a:t>
            </a:r>
            <a:r>
              <a:rPr lang="ar-SA" b="1" dirty="0" smtClean="0">
                <a:solidFill>
                  <a:srgbClr val="D42CA8"/>
                </a:solidFill>
                <a:cs typeface="B Mitra" pitchFamily="2" charset="-78"/>
              </a:rPr>
              <a:t>بلوغ</a:t>
            </a:r>
            <a:r>
              <a:rPr lang="ar-SA" b="1" dirty="0" smtClean="0">
                <a:cs typeface="B Mitra" pitchFamily="2" charset="-78"/>
              </a:rPr>
              <a:t>، </a:t>
            </a:r>
            <a:r>
              <a:rPr lang="ar-SA" b="1" dirty="0" smtClean="0">
                <a:solidFill>
                  <a:srgbClr val="00B050"/>
                </a:solidFill>
                <a:cs typeface="B Mitra" pitchFamily="2" charset="-78"/>
              </a:rPr>
              <a:t>حین بلوغ </a:t>
            </a:r>
            <a:r>
              <a:rPr lang="ar-SA" b="1" dirty="0" smtClean="0">
                <a:cs typeface="B Mitra" pitchFamily="2" charset="-78"/>
              </a:rPr>
              <a:t>و </a:t>
            </a:r>
            <a:r>
              <a:rPr lang="ar-SA" b="1" dirty="0" smtClean="0">
                <a:solidFill>
                  <a:schemeClr val="accent6">
                    <a:lumMod val="75000"/>
                  </a:schemeClr>
                </a:solidFill>
                <a:cs typeface="B Mitra" pitchFamily="2" charset="-78"/>
              </a:rPr>
              <a:t>پس از بلوغ</a:t>
            </a:r>
            <a:r>
              <a:rPr lang="fa-IR" b="1" dirty="0" smtClean="0">
                <a:solidFill>
                  <a:schemeClr val="accent6">
                    <a:lumMod val="75000"/>
                  </a:schemeClr>
                </a:solidFill>
                <a:cs typeface="B Mitra" pitchFamily="2" charset="-78"/>
              </a:rPr>
              <a:t> </a:t>
            </a:r>
            <a:r>
              <a:rPr lang="ar-SA" dirty="0" smtClean="0">
                <a:cs typeface="B Mitra" pitchFamily="2" charset="-78"/>
              </a:rPr>
              <a:t>او را هدایت و راهبری نماید.</a:t>
            </a:r>
            <a:endParaRPr lang="en-US" dirty="0">
              <a:cs typeface="B Mitra" pitchFamily="2" charset="-78"/>
            </a:endParaRPr>
          </a:p>
        </p:txBody>
      </p:sp>
      <p:sp>
        <p:nvSpPr>
          <p:cNvPr id="7169" name="Rectangle 1"/>
          <p:cNvSpPr>
            <a:spLocks noChangeArrowheads="1"/>
          </p:cNvSpPr>
          <p:nvPr/>
        </p:nvSpPr>
        <p:spPr bwMode="auto">
          <a:xfrm>
            <a:off x="928662" y="3568487"/>
            <a:ext cx="45720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Arial" pitchFamily="34" charset="0"/>
                <a:ea typeface="Times New Roman" pitchFamily="18" charset="0"/>
                <a:cs typeface="B Mitra" pitchFamily="2" charset="-78"/>
              </a:rPr>
              <a:t>الف)</a:t>
            </a:r>
            <a:r>
              <a:rPr kumimoji="0" lang="ar-SA" b="0" i="0" u="none" strike="noStrike" cap="none" normalizeH="0" baseline="0" dirty="0" smtClean="0">
                <a:ln>
                  <a:noFill/>
                </a:ln>
                <a:solidFill>
                  <a:srgbClr val="FF0000"/>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در مرحله قبل از بلوغ: ارائه آگاهی و شناخت علائم و خصوصیات بلوغ به نوجوان ضروری است.</a:t>
            </a:r>
            <a:endParaRPr kumimoji="0" lang="ar-SA" sz="2400" b="0" i="0" u="none" strike="noStrike" cap="none" normalizeH="0" baseline="0" dirty="0" smtClean="0">
              <a:ln>
                <a:noFill/>
              </a:ln>
              <a:solidFill>
                <a:schemeClr val="tx1"/>
              </a:solidFill>
              <a:effectLst/>
              <a:latin typeface="Arial" pitchFamily="34" charset="0"/>
              <a:cs typeface="B Mitra" pitchFamily="2" charset="-78"/>
            </a:endParaRPr>
          </a:p>
        </p:txBody>
      </p:sp>
      <p:sp>
        <p:nvSpPr>
          <p:cNvPr id="7170" name="Rectangle 2"/>
          <p:cNvSpPr>
            <a:spLocks noChangeArrowheads="1"/>
          </p:cNvSpPr>
          <p:nvPr/>
        </p:nvSpPr>
        <p:spPr bwMode="auto">
          <a:xfrm>
            <a:off x="857224" y="4286256"/>
            <a:ext cx="46434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Arial" pitchFamily="34" charset="0"/>
                <a:ea typeface="Times New Roman" pitchFamily="18" charset="0"/>
                <a:cs typeface="B Mitra" pitchFamily="2" charset="-78"/>
              </a:rPr>
              <a:t>ب)</a:t>
            </a:r>
            <a:r>
              <a:rPr kumimoji="0" lang="ar-SA" b="0" i="0" u="none" strike="noStrike" cap="none" normalizeH="0" baseline="0" dirty="0" smtClean="0">
                <a:ln>
                  <a:noFill/>
                </a:ln>
                <a:solidFill>
                  <a:srgbClr val="FF0000"/>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در حین بلوغ: پذیرش بدون قید و شرط و درک موقعیت او کمک بزرگی برای تطبیق و هماهنگی و سازگاری هرچه بیش تر نوجوان با تغییر و تحولات سریع و پر شتاب دوران بلوغ است.</a:t>
            </a:r>
            <a:endParaRPr kumimoji="0" lang="ar-SA" sz="2400" b="0" i="0" u="none" strike="noStrike" cap="none" normalizeH="0" baseline="0" dirty="0" smtClean="0">
              <a:ln>
                <a:noFill/>
              </a:ln>
              <a:solidFill>
                <a:schemeClr val="tx1"/>
              </a:solidFill>
              <a:effectLst/>
              <a:latin typeface="Arial" pitchFamily="34" charset="0"/>
              <a:cs typeface="B Mitra" pitchFamily="2" charset="-78"/>
            </a:endParaRPr>
          </a:p>
        </p:txBody>
      </p:sp>
      <p:sp>
        <p:nvSpPr>
          <p:cNvPr id="7171" name="Rectangle 3"/>
          <p:cNvSpPr>
            <a:spLocks noChangeArrowheads="1"/>
          </p:cNvSpPr>
          <p:nvPr/>
        </p:nvSpPr>
        <p:spPr bwMode="auto">
          <a:xfrm>
            <a:off x="857224" y="5286388"/>
            <a:ext cx="46434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Arial" pitchFamily="34" charset="0"/>
                <a:ea typeface="Times New Roman" pitchFamily="18" charset="0"/>
                <a:cs typeface="B Mitra" pitchFamily="2" charset="-78"/>
              </a:rPr>
              <a:t>ج)</a:t>
            </a:r>
            <a:r>
              <a:rPr kumimoji="0" lang="ar-SA" b="0" i="0" u="none" strike="noStrike" cap="none" normalizeH="0" baseline="0" dirty="0" smtClean="0">
                <a:ln>
                  <a:noFill/>
                </a:ln>
                <a:solidFill>
                  <a:srgbClr val="FF0000"/>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در مرحله ی پس از بلوغ: در این مرحله نیز کمک خانواده به حفظ و استمرار ارزش های اخلاقی و رفتاری مثبت در نوجوان مورد تأکید است.</a:t>
            </a:r>
            <a:endParaRPr kumimoji="0" lang="ar-SA" sz="2400" b="0" i="0" u="none" strike="noStrike" cap="none" normalizeH="0" baseline="0" dirty="0" smtClean="0">
              <a:ln>
                <a:noFill/>
              </a:ln>
              <a:solidFill>
                <a:schemeClr val="tx1"/>
              </a:solidFill>
              <a:effectLst/>
              <a:latin typeface="Arial" pitchFamily="34" charset="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169"/>
                                        </p:tgtEl>
                                        <p:attrNameLst>
                                          <p:attrName>style.visibility</p:attrName>
                                        </p:attrNameLst>
                                      </p:cBhvr>
                                      <p:to>
                                        <p:strVal val="visible"/>
                                      </p:to>
                                    </p:set>
                                    <p:animEffect transition="in" filter="fade">
                                      <p:cBhvr>
                                        <p:cTn id="12" dur="800" decel="100000"/>
                                        <p:tgtEl>
                                          <p:spTgt spid="7169"/>
                                        </p:tgtEl>
                                      </p:cBhvr>
                                    </p:animEffect>
                                    <p:anim calcmode="lin" valueType="num">
                                      <p:cBhvr>
                                        <p:cTn id="13" dur="800" decel="100000" fill="hold"/>
                                        <p:tgtEl>
                                          <p:spTgt spid="7169"/>
                                        </p:tgtEl>
                                        <p:attrNameLst>
                                          <p:attrName>style.rotation</p:attrName>
                                        </p:attrNameLst>
                                      </p:cBhvr>
                                      <p:tavLst>
                                        <p:tav tm="0">
                                          <p:val>
                                            <p:fltVal val="-90"/>
                                          </p:val>
                                        </p:tav>
                                        <p:tav tm="100000">
                                          <p:val>
                                            <p:fltVal val="0"/>
                                          </p:val>
                                        </p:tav>
                                      </p:tavLst>
                                    </p:anim>
                                    <p:anim calcmode="lin" valueType="num">
                                      <p:cBhvr>
                                        <p:cTn id="14" dur="800" decel="100000" fill="hold"/>
                                        <p:tgtEl>
                                          <p:spTgt spid="7169"/>
                                        </p:tgtEl>
                                        <p:attrNameLst>
                                          <p:attrName>ppt_x</p:attrName>
                                        </p:attrNameLst>
                                      </p:cBhvr>
                                      <p:tavLst>
                                        <p:tav tm="0">
                                          <p:val>
                                            <p:strVal val="#ppt_x+0.4"/>
                                          </p:val>
                                        </p:tav>
                                        <p:tav tm="100000">
                                          <p:val>
                                            <p:strVal val="#ppt_x-0.05"/>
                                          </p:val>
                                        </p:tav>
                                      </p:tavLst>
                                    </p:anim>
                                    <p:anim calcmode="lin" valueType="num">
                                      <p:cBhvr>
                                        <p:cTn id="15" dur="800" decel="100000" fill="hold"/>
                                        <p:tgtEl>
                                          <p:spTgt spid="716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16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169"/>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800" decel="100000"/>
                                        <p:tgtEl>
                                          <p:spTgt spid="7170"/>
                                        </p:tgtEl>
                                      </p:cBhvr>
                                    </p:animEffect>
                                    <p:anim calcmode="lin" valueType="num">
                                      <p:cBhvr>
                                        <p:cTn id="23" dur="800" decel="100000" fill="hold"/>
                                        <p:tgtEl>
                                          <p:spTgt spid="7170"/>
                                        </p:tgtEl>
                                        <p:attrNameLst>
                                          <p:attrName>style.rotation</p:attrName>
                                        </p:attrNameLst>
                                      </p:cBhvr>
                                      <p:tavLst>
                                        <p:tav tm="0">
                                          <p:val>
                                            <p:fltVal val="-90"/>
                                          </p:val>
                                        </p:tav>
                                        <p:tav tm="100000">
                                          <p:val>
                                            <p:fltVal val="0"/>
                                          </p:val>
                                        </p:tav>
                                      </p:tavLst>
                                    </p:anim>
                                    <p:anim calcmode="lin" valueType="num">
                                      <p:cBhvr>
                                        <p:cTn id="24" dur="800" decel="100000" fill="hold"/>
                                        <p:tgtEl>
                                          <p:spTgt spid="7170"/>
                                        </p:tgtEl>
                                        <p:attrNameLst>
                                          <p:attrName>ppt_x</p:attrName>
                                        </p:attrNameLst>
                                      </p:cBhvr>
                                      <p:tavLst>
                                        <p:tav tm="0">
                                          <p:val>
                                            <p:strVal val="#ppt_x+0.4"/>
                                          </p:val>
                                        </p:tav>
                                        <p:tav tm="100000">
                                          <p:val>
                                            <p:strVal val="#ppt_x-0.05"/>
                                          </p:val>
                                        </p:tav>
                                      </p:tavLst>
                                    </p:anim>
                                    <p:anim calcmode="lin" valueType="num">
                                      <p:cBhvr>
                                        <p:cTn id="25" dur="800" decel="100000" fill="hold"/>
                                        <p:tgtEl>
                                          <p:spTgt spid="7170"/>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7171"/>
                                        </p:tgtEl>
                                        <p:attrNameLst>
                                          <p:attrName>style.visibility</p:attrName>
                                        </p:attrNameLst>
                                      </p:cBhvr>
                                      <p:to>
                                        <p:strVal val="visible"/>
                                      </p:to>
                                    </p:set>
                                    <p:animEffect transition="in" filter="fade">
                                      <p:cBhvr>
                                        <p:cTn id="32" dur="800" decel="100000"/>
                                        <p:tgtEl>
                                          <p:spTgt spid="7171"/>
                                        </p:tgtEl>
                                      </p:cBhvr>
                                    </p:animEffect>
                                    <p:anim calcmode="lin" valueType="num">
                                      <p:cBhvr>
                                        <p:cTn id="33" dur="800" decel="100000" fill="hold"/>
                                        <p:tgtEl>
                                          <p:spTgt spid="7171"/>
                                        </p:tgtEl>
                                        <p:attrNameLst>
                                          <p:attrName>style.rotation</p:attrName>
                                        </p:attrNameLst>
                                      </p:cBhvr>
                                      <p:tavLst>
                                        <p:tav tm="0">
                                          <p:val>
                                            <p:fltVal val="-90"/>
                                          </p:val>
                                        </p:tav>
                                        <p:tav tm="100000">
                                          <p:val>
                                            <p:fltVal val="0"/>
                                          </p:val>
                                        </p:tav>
                                      </p:tavLst>
                                    </p:anim>
                                    <p:anim calcmode="lin" valueType="num">
                                      <p:cBhvr>
                                        <p:cTn id="34" dur="800" decel="100000" fill="hold"/>
                                        <p:tgtEl>
                                          <p:spTgt spid="7171"/>
                                        </p:tgtEl>
                                        <p:attrNameLst>
                                          <p:attrName>ppt_x</p:attrName>
                                        </p:attrNameLst>
                                      </p:cBhvr>
                                      <p:tavLst>
                                        <p:tav tm="0">
                                          <p:val>
                                            <p:strVal val="#ppt_x+0.4"/>
                                          </p:val>
                                        </p:tav>
                                        <p:tav tm="100000">
                                          <p:val>
                                            <p:strVal val="#ppt_x-0.05"/>
                                          </p:val>
                                        </p:tav>
                                      </p:tavLst>
                                    </p:anim>
                                    <p:anim calcmode="lin" valueType="num">
                                      <p:cBhvr>
                                        <p:cTn id="35" dur="800" decel="100000" fill="hold"/>
                                        <p:tgtEl>
                                          <p:spTgt spid="7171"/>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171"/>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1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169" grpId="0"/>
      <p:bldP spid="7170" grpId="0"/>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ame 18"/>
          <p:cNvSpPr/>
          <p:nvPr/>
        </p:nvSpPr>
        <p:spPr>
          <a:xfrm rot="739965">
            <a:off x="7684874" y="1465966"/>
            <a:ext cx="1071570" cy="500066"/>
          </a:xfrm>
          <a:prstGeom prst="frame">
            <a:avLst>
              <a:gd name="adj1" fmla="val 8886"/>
            </a:avLst>
          </a:prstGeom>
          <a:ln>
            <a:solidFill>
              <a:srgbClr val="D42CA8"/>
            </a:solidFill>
          </a:ln>
        </p:spPr>
        <p:style>
          <a:lnRef idx="2">
            <a:schemeClr val="accent3"/>
          </a:lnRef>
          <a:fillRef idx="1">
            <a:schemeClr val="lt1"/>
          </a:fillRef>
          <a:effectRef idx="0">
            <a:schemeClr val="accent3"/>
          </a:effectRef>
          <a:fontRef idx="minor">
            <a:schemeClr val="dk1"/>
          </a:fontRef>
        </p:style>
        <p:txBody>
          <a:bodyPr rtlCol="0" anchor="ctr"/>
          <a:lstStyle/>
          <a:p>
            <a:pPr lvl="0" algn="justLow" rtl="1" fontAlgn="base">
              <a:spcBef>
                <a:spcPct val="0"/>
              </a:spcBef>
              <a:spcAft>
                <a:spcPct val="0"/>
              </a:spcAft>
            </a:pPr>
            <a:r>
              <a:rPr lang="ar-SA" b="1" dirty="0" smtClean="0">
                <a:solidFill>
                  <a:schemeClr val="tx1"/>
                </a:solidFill>
                <a:latin typeface="Arial" pitchFamily="34" charset="0"/>
                <a:ea typeface="Times New Roman" pitchFamily="18" charset="0"/>
                <a:cs typeface="B Mitra" pitchFamily="2" charset="-78"/>
              </a:rPr>
              <a:t>انواع بلوغ: </a:t>
            </a:r>
            <a:endParaRPr lang="ar-SA" sz="2400" dirty="0" smtClean="0">
              <a:solidFill>
                <a:schemeClr val="tx1"/>
              </a:solidFill>
              <a:latin typeface="Arial" pitchFamily="34" charset="0"/>
              <a:cs typeface="B Mitra" pitchFamily="2" charset="-78"/>
            </a:endParaRPr>
          </a:p>
        </p:txBody>
      </p:sp>
      <p:sp>
        <p:nvSpPr>
          <p:cNvPr id="6146" name="Rectangle 2"/>
          <p:cNvSpPr>
            <a:spLocks noChangeArrowheads="1"/>
          </p:cNvSpPr>
          <p:nvPr/>
        </p:nvSpPr>
        <p:spPr bwMode="auto">
          <a:xfrm>
            <a:off x="2000232" y="1428736"/>
            <a:ext cx="557216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در بلوغ جنسی، رشد و فعالیت غدد جنسی در افراد مذکر (پسران) به صورت احتلام و در مؤنث (دخترن) به صورت قاعدگی دیده می</a:t>
            </a:r>
            <a:r>
              <a:rPr kumimoji="0" lang="ar-SA" sz="105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شود و شروع آن معمولاً حدود 12 سالگی در دختران و 14 سالگی در پسران می باشد.</a:t>
            </a:r>
            <a:endParaRPr kumimoji="0" lang="en-US" sz="900" b="0" i="0" u="none" strike="noStrike" cap="none" normalizeH="0" baseline="0" dirty="0" smtClean="0">
              <a:ln>
                <a:noFill/>
              </a:ln>
              <a:solidFill>
                <a:schemeClr val="tx1"/>
              </a:solidFill>
              <a:effectLst/>
              <a:latin typeface="Arial" pitchFamily="34" charset="0"/>
              <a:cs typeface="B Mitr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در بلوغ جسمی، افراد به اوج شکوفایی و رشد خود می رسند که در پایان این دوره، رشد طولی تقریباً متوقف شده و رشد عرضی شروع می شود و معمولاً پایان رشد جسمی را حدود سن 25 سالگی می دانند.</a:t>
            </a:r>
            <a:endParaRPr kumimoji="0" lang="en-US" sz="900" b="0" i="0" u="none" strike="noStrike" cap="none" normalizeH="0" baseline="0" dirty="0" smtClean="0">
              <a:ln>
                <a:noFill/>
              </a:ln>
              <a:solidFill>
                <a:schemeClr val="tx1"/>
              </a:solidFill>
              <a:effectLst/>
              <a:latin typeface="Arial" pitchFamily="34" charset="0"/>
              <a:cs typeface="B Mitr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در بلوغ عاطفی و روانی اجتماعی، فرد سعی می</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کند به جهت دادن رفتارهای عاطفی و کنترل عواطف و احساسات</a:t>
            </a:r>
            <a:r>
              <a:rPr kumimoji="0" lang="ar-SA" sz="11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و</a:t>
            </a:r>
            <a:r>
              <a:rPr kumimoji="0" lang="ar-SA" sz="105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نیازهای روانی بپردازد</a:t>
            </a:r>
            <a:r>
              <a:rPr kumimoji="0" lang="ar-SA" sz="12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و</a:t>
            </a:r>
            <a:r>
              <a:rPr kumimoji="0" lang="ar-SA" sz="105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احساس استقلال وآزادی</a:t>
            </a:r>
            <a:r>
              <a:rPr kumimoji="0" lang="ar-SA" sz="7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کرده و از وابستگی به دوران</a:t>
            </a:r>
            <a:r>
              <a:rPr kumimoji="0" lang="ar-SA" sz="7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کودکی، خود را</a:t>
            </a:r>
            <a:r>
              <a:rPr kumimoji="0" lang="ar-SA" sz="11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برهاند.</a:t>
            </a:r>
            <a:endParaRPr kumimoji="0" lang="ar-SA" sz="2400" b="0" i="0" u="none" strike="noStrike" cap="none" normalizeH="0" baseline="0" dirty="0" smtClean="0">
              <a:ln>
                <a:noFill/>
              </a:ln>
              <a:solidFill>
                <a:schemeClr val="tx1"/>
              </a:solidFill>
              <a:effectLst/>
              <a:latin typeface="Arial" pitchFamily="34" charset="0"/>
              <a:cs typeface="B Mitra" pitchFamily="2" charset="-78"/>
            </a:endParaRPr>
          </a:p>
        </p:txBody>
      </p:sp>
      <p:sp>
        <p:nvSpPr>
          <p:cNvPr id="8" name="Frame 7"/>
          <p:cNvSpPr/>
          <p:nvPr/>
        </p:nvSpPr>
        <p:spPr>
          <a:xfrm>
            <a:off x="2428860" y="4429132"/>
            <a:ext cx="1357322" cy="500066"/>
          </a:xfrm>
          <a:prstGeom prst="frame">
            <a:avLst>
              <a:gd name="adj1" fmla="val 5310"/>
            </a:avLst>
          </a:prstGeom>
        </p:spPr>
        <p:style>
          <a:lnRef idx="2">
            <a:schemeClr val="accent3"/>
          </a:lnRef>
          <a:fillRef idx="1">
            <a:schemeClr val="lt1"/>
          </a:fillRef>
          <a:effectRef idx="0">
            <a:schemeClr val="accent3"/>
          </a:effectRef>
          <a:fontRef idx="minor">
            <a:schemeClr val="dk1"/>
          </a:fontRef>
        </p:style>
        <p:txBody>
          <a:bodyPr rtlCol="0" anchor="ctr"/>
          <a:lstStyle/>
          <a:p>
            <a:pPr lvl="0" algn="justLow" rtl="1" fontAlgn="base">
              <a:spcBef>
                <a:spcPct val="0"/>
              </a:spcBef>
              <a:spcAft>
                <a:spcPct val="0"/>
              </a:spcAft>
            </a:pPr>
            <a:r>
              <a:rPr lang="ar-SA" b="1" dirty="0" smtClean="0">
                <a:cs typeface="B Mitra" pitchFamily="2" charset="-78"/>
              </a:rPr>
              <a:t>بلوغ اقتصادی:</a:t>
            </a:r>
            <a:r>
              <a:rPr lang="ar-SA" dirty="0" smtClean="0">
                <a:cs typeface="B Mitra" pitchFamily="2" charset="-78"/>
              </a:rPr>
              <a:t> </a:t>
            </a:r>
            <a:endParaRPr lang="ar-SA" sz="2400" dirty="0" smtClean="0">
              <a:solidFill>
                <a:schemeClr val="tx1"/>
              </a:solidFill>
              <a:latin typeface="Arial" pitchFamily="34" charset="0"/>
              <a:cs typeface="B Mitra" pitchFamily="2" charset="-78"/>
            </a:endParaRPr>
          </a:p>
        </p:txBody>
      </p:sp>
      <p:sp>
        <p:nvSpPr>
          <p:cNvPr id="9" name="Rectangle 3"/>
          <p:cNvSpPr>
            <a:spLocks noChangeArrowheads="1"/>
          </p:cNvSpPr>
          <p:nvPr/>
        </p:nvSpPr>
        <p:spPr bwMode="auto">
          <a:xfrm>
            <a:off x="500034" y="5000636"/>
            <a:ext cx="51435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افراد مراحل رشد و بلوغ خود را به طور کامل و سلامت طی می کنند ولی باید در دوره ای از زندگی به رشد و توانمندی اقتصادی نیز برسند، فاصله زیاد بین بلوغ جسمی و بلوغ اقتصادی، سن ازدواج را به تأخیر انداخته و این خود می تواند به یکی از عوامل بروز نابسامانی ها و بحران های اجتماعی تبدیل شود.</a:t>
            </a:r>
            <a:endParaRPr kumimoji="0" lang="ar-SA" sz="2400" b="0" i="0" u="none" strike="noStrike" cap="none" normalizeH="0" baseline="0" dirty="0" smtClean="0">
              <a:ln>
                <a:noFill/>
              </a:ln>
              <a:solidFill>
                <a:schemeClr val="tx1"/>
              </a:solidFill>
              <a:effectLst/>
              <a:latin typeface="Arial" pitchFamily="34" charset="0"/>
              <a:cs typeface="B Mitra" pitchFamily="2" charset="-78"/>
            </a:endParaRPr>
          </a:p>
        </p:txBody>
      </p:sp>
      <p:sp>
        <p:nvSpPr>
          <p:cNvPr id="10" name="Rounded Rectangle 9"/>
          <p:cNvSpPr/>
          <p:nvPr/>
        </p:nvSpPr>
        <p:spPr>
          <a:xfrm>
            <a:off x="1142976" y="214290"/>
            <a:ext cx="6143668" cy="928694"/>
          </a:xfrm>
          <a:prstGeom prst="round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SA" b="1" dirty="0" smtClean="0">
                <a:solidFill>
                  <a:srgbClr val="7030A0"/>
                </a:solidFill>
                <a:cs typeface="B Mitra" pitchFamily="2" charset="-78"/>
              </a:rPr>
              <a:t>«از جمله حق فرزندت این است که او را به خداوند بزرگ راهنمایی کنی و در اطاعت و بندگی پروردگار، یاریش نمایی.»</a:t>
            </a:r>
            <a:endParaRPr lang="en-US" dirty="0" smtClean="0">
              <a:solidFill>
                <a:srgbClr val="7030A0"/>
              </a:solidFill>
              <a:cs typeface="B Mitra" pitchFamily="2" charset="-78"/>
            </a:endParaRPr>
          </a:p>
          <a:p>
            <a:pPr rtl="1"/>
            <a:r>
              <a:rPr lang="ar-SA" dirty="0" smtClean="0">
                <a:cs typeface="B Mitra" pitchFamily="2" charset="-78"/>
              </a:rPr>
              <a:t>                     امام سجاد علیه السلام</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0-#ppt_w/2"/>
                                          </p:val>
                                        </p:tav>
                                        <p:tav tm="100000">
                                          <p:val>
                                            <p:strVal val="#ppt_x"/>
                                          </p:val>
                                        </p:tav>
                                      </p:tavLst>
                                    </p:anim>
                                    <p:anim calcmode="lin" valueType="num">
                                      <p:cBhvr additive="base">
                                        <p:cTn id="1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6146">
                                            <p:txEl>
                                              <p:pRg st="0" end="0"/>
                                            </p:txEl>
                                          </p:spTgt>
                                        </p:tgtEl>
                                        <p:attrNameLst>
                                          <p:attrName>style.visibility</p:attrName>
                                        </p:attrNameLst>
                                      </p:cBhvr>
                                      <p:to>
                                        <p:strVal val="visible"/>
                                      </p:to>
                                    </p:set>
                                    <p:animEffect transition="in" filter="fade">
                                      <p:cBhvr>
                                        <p:cTn id="20" dur="1000"/>
                                        <p:tgtEl>
                                          <p:spTgt spid="6146">
                                            <p:txEl>
                                              <p:pRg st="0" end="0"/>
                                            </p:txEl>
                                          </p:spTgt>
                                        </p:tgtEl>
                                      </p:cBhvr>
                                    </p:animEffect>
                                    <p:anim calcmode="lin" valueType="num">
                                      <p:cBhvr>
                                        <p:cTn id="21" dur="1000" fill="hold"/>
                                        <p:tgtEl>
                                          <p:spTgt spid="614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1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6146">
                                            <p:txEl>
                                              <p:pRg st="1" end="1"/>
                                            </p:txEl>
                                          </p:spTgt>
                                        </p:tgtEl>
                                        <p:attrNameLst>
                                          <p:attrName>style.visibility</p:attrName>
                                        </p:attrNameLst>
                                      </p:cBhvr>
                                      <p:to>
                                        <p:strVal val="visible"/>
                                      </p:to>
                                    </p:set>
                                    <p:animEffect transition="in" filter="fade">
                                      <p:cBhvr>
                                        <p:cTn id="27" dur="1000"/>
                                        <p:tgtEl>
                                          <p:spTgt spid="6146">
                                            <p:txEl>
                                              <p:pRg st="1" end="1"/>
                                            </p:txEl>
                                          </p:spTgt>
                                        </p:tgtEl>
                                      </p:cBhvr>
                                    </p:animEffect>
                                    <p:anim calcmode="lin" valueType="num">
                                      <p:cBhvr>
                                        <p:cTn id="28" dur="1000" fill="hold"/>
                                        <p:tgtEl>
                                          <p:spTgt spid="614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6146">
                                            <p:txEl>
                                              <p:pRg st="2" end="2"/>
                                            </p:txEl>
                                          </p:spTgt>
                                        </p:tgtEl>
                                        <p:attrNameLst>
                                          <p:attrName>style.visibility</p:attrName>
                                        </p:attrNameLst>
                                      </p:cBhvr>
                                      <p:to>
                                        <p:strVal val="visible"/>
                                      </p:to>
                                    </p:set>
                                    <p:animEffect transition="in" filter="fade">
                                      <p:cBhvr>
                                        <p:cTn id="34" dur="1000"/>
                                        <p:tgtEl>
                                          <p:spTgt spid="6146">
                                            <p:txEl>
                                              <p:pRg st="2" end="2"/>
                                            </p:txEl>
                                          </p:spTgt>
                                        </p:tgtEl>
                                      </p:cBhvr>
                                    </p:animEffect>
                                    <p:anim calcmode="lin" valueType="num">
                                      <p:cBhvr>
                                        <p:cTn id="35" dur="1000" fill="hold"/>
                                        <p:tgtEl>
                                          <p:spTgt spid="614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1000"/>
                                        <p:tgtEl>
                                          <p:spTgt spid="9">
                                            <p:txEl>
                                              <p:pRg st="0" end="0"/>
                                            </p:txEl>
                                          </p:spTgt>
                                        </p:tgtEl>
                                      </p:cBhvr>
                                    </p:animEffect>
                                    <p:anim calcmode="lin" valueType="num">
                                      <p:cBhvr>
                                        <p:cTn id="4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rot="20675062">
            <a:off x="252680" y="412656"/>
            <a:ext cx="1560163" cy="500066"/>
          </a:xfrm>
          <a:prstGeom prst="frame">
            <a:avLst>
              <a:gd name="adj1" fmla="val 9818"/>
            </a:avLst>
          </a:prstGeom>
          <a:ln>
            <a:solidFill>
              <a:srgbClr val="D42CA8"/>
            </a:solidFill>
          </a:ln>
        </p:spPr>
        <p:style>
          <a:lnRef idx="2">
            <a:schemeClr val="accent3"/>
          </a:lnRef>
          <a:fillRef idx="1">
            <a:schemeClr val="lt1"/>
          </a:fillRef>
          <a:effectRef idx="0">
            <a:schemeClr val="accent3"/>
          </a:effectRef>
          <a:fontRef idx="minor">
            <a:schemeClr val="dk1"/>
          </a:fontRef>
        </p:style>
        <p:txBody>
          <a:bodyPr rtlCol="0" anchor="ctr"/>
          <a:lstStyle/>
          <a:p>
            <a:pPr lvl="0" algn="justLow" rtl="1" fontAlgn="base">
              <a:spcBef>
                <a:spcPct val="0"/>
              </a:spcBef>
              <a:spcAft>
                <a:spcPct val="0"/>
              </a:spcAft>
            </a:pPr>
            <a:r>
              <a:rPr lang="ar-SA" b="1" dirty="0" smtClean="0">
                <a:solidFill>
                  <a:schemeClr val="tx1"/>
                </a:solidFill>
                <a:latin typeface="Arial" pitchFamily="34" charset="0"/>
                <a:ea typeface="Times New Roman" pitchFamily="18" charset="0"/>
                <a:cs typeface="B Zar" pitchFamily="2" charset="-78"/>
              </a:rPr>
              <a:t>نشانه های بلوغ:</a:t>
            </a:r>
            <a:endParaRPr lang="ar-SA" sz="2400" dirty="0" smtClean="0">
              <a:solidFill>
                <a:schemeClr val="tx1"/>
              </a:solidFill>
              <a:latin typeface="Arial" pitchFamily="34" charset="0"/>
              <a:cs typeface="Arial" pitchFamily="34" charset="0"/>
            </a:endParaRPr>
          </a:p>
        </p:txBody>
      </p:sp>
      <p:sp>
        <p:nvSpPr>
          <p:cNvPr id="5122" name="Rectangle 2"/>
          <p:cNvSpPr>
            <a:spLocks noChangeArrowheads="1"/>
          </p:cNvSpPr>
          <p:nvPr/>
        </p:nvSpPr>
        <p:spPr bwMode="auto">
          <a:xfrm>
            <a:off x="1928794" y="285728"/>
            <a:ext cx="700092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این نشانه ها در پسران به شکل پیدایش جوش در صورت، رویش مو های زائد، رویش مو در دو طرف صورت و بالای لب، تغییر صدای آنان و دو رگه شدن صدا و در دختران به شکل بم شدن صدا، ظهور قاعدگی، رشد ظاهری اعضای بدن، تغییر ظاهری صورت (شادابی چهره) و مواردی از این قبیل نمایان می‌شود.</a:t>
            </a:r>
            <a:endParaRPr kumimoji="0" lang="en-US" b="0" i="0" u="none" strike="noStrike" cap="none" normalizeH="0" baseline="0" dirty="0" smtClean="0">
              <a:ln>
                <a:noFill/>
              </a:ln>
              <a:solidFill>
                <a:schemeClr val="tx1"/>
              </a:solidFill>
              <a:effectLst/>
              <a:latin typeface="Arial" pitchFamily="34" charset="0"/>
              <a:cs typeface="B Mitra" pitchFamily="2" charset="-78"/>
            </a:endParaRPr>
          </a:p>
          <a:p>
            <a:pPr marL="0" marR="0" lvl="0" indent="0" algn="justLow" defTabSz="914400" rtl="1" eaLnBrk="0" fontAlgn="base" latinLnBrk="0" hangingPunct="0">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از نشانه‌های عاطفی این دوران می توان خشم و پرخاشگری، گذشت و فداکاری، اضطراب و دلهره، ترس، جلب توجه، محبت، احساس گناه همراه با شرم وخجالت، یأس و ناامیدی را نام برد.</a:t>
            </a:r>
            <a:endParaRPr kumimoji="0" lang="en-US" b="0" i="0" u="none" strike="noStrike" cap="none" normalizeH="0" baseline="0" dirty="0" smtClean="0">
              <a:ln>
                <a:noFill/>
              </a:ln>
              <a:solidFill>
                <a:schemeClr val="tx1"/>
              </a:solidFill>
              <a:effectLst/>
              <a:latin typeface="Arial" pitchFamily="34" charset="0"/>
              <a:cs typeface="B Mitra" pitchFamily="2" charset="-78"/>
            </a:endParaRPr>
          </a:p>
          <a:p>
            <a:pPr marL="0" marR="0" lvl="0" indent="0" algn="justLow" defTabSz="914400" rtl="1" eaLnBrk="0" fontAlgn="base" latinLnBrk="0" hangingPunct="0">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احساس استقلال طلبی و برتری جویی، حس اعتماد به نفس، مقایسه بدنی خود با دیگران، عدم آگاهی کامل از آینده و مواردی از این قبیل را می توان از نشانه های روانی دوران بلوغ نام گذاشت.</a:t>
            </a:r>
            <a:endParaRPr kumimoji="0" lang="fa-IR"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endParaRPr>
          </a:p>
          <a:p>
            <a:pPr lvl="0" algn="justLow" rtl="1" eaLnBrk="0" fontAlgn="base" hangingPunct="0">
              <a:spcBef>
                <a:spcPct val="0"/>
              </a:spcBef>
              <a:spcAft>
                <a:spcPct val="0"/>
              </a:spcAft>
            </a:pPr>
            <a:r>
              <a:rPr lang="ar-SA" dirty="0" smtClean="0">
                <a:latin typeface="Arial" pitchFamily="34" charset="0"/>
                <a:ea typeface="Times New Roman" pitchFamily="18" charset="0"/>
                <a:cs typeface="B Mitra" pitchFamily="2" charset="-78"/>
              </a:rPr>
              <a:t>گرایش به خود، حس قدرت نمایی، رفتارهای تند و پرخاشگرانه علیه دیگران مخصوصاً خانواده، انزوا طلبی و گوشه گیری نیز از علائم و نشانه های رفتاری دوران بلوغ است.</a:t>
            </a:r>
            <a:endParaRPr lang="en-US" dirty="0" smtClean="0">
              <a:latin typeface="Arial" pitchFamily="34" charset="0"/>
              <a:cs typeface="B Mitra" pitchFamily="2" charset="-78"/>
            </a:endParaRPr>
          </a:p>
          <a:p>
            <a:pPr lvl="0" algn="justLow" rtl="1" eaLnBrk="0" fontAlgn="base" hangingPunct="0">
              <a:spcBef>
                <a:spcPct val="0"/>
              </a:spcBef>
              <a:spcAft>
                <a:spcPct val="0"/>
              </a:spcAft>
            </a:pPr>
            <a:r>
              <a:rPr lang="ar-SA" dirty="0" smtClean="0">
                <a:latin typeface="Arial" pitchFamily="34" charset="0"/>
                <a:ea typeface="Times New Roman" pitchFamily="18" charset="0"/>
                <a:cs typeface="B Mitra" pitchFamily="2" charset="-78"/>
              </a:rPr>
              <a:t>از نشانه های اجتماعی این دوران، دوگانگی اخلاقی و رفتاری، تمایل به ارزشهای اخلاقی برتر، احساس بی همتایی و یگانگی در اخلاق برتر، تفکر و رفتار را می توان نام برد.</a:t>
            </a:r>
            <a:endParaRPr lang="ar-SA" dirty="0" smtClean="0">
              <a:latin typeface="Arial" pitchFamily="34" charset="0"/>
              <a:cs typeface="B Mitra" pitchFamily="2" charset="-78"/>
            </a:endParaRPr>
          </a:p>
        </p:txBody>
      </p:sp>
      <p:sp>
        <p:nvSpPr>
          <p:cNvPr id="8" name="Frame 7"/>
          <p:cNvSpPr/>
          <p:nvPr/>
        </p:nvSpPr>
        <p:spPr>
          <a:xfrm>
            <a:off x="2000232" y="3714752"/>
            <a:ext cx="2500330" cy="571504"/>
          </a:xfrm>
          <a:prstGeom prst="frame">
            <a:avLst>
              <a:gd name="adj1" fmla="val 5481"/>
            </a:avLst>
          </a:prstGeom>
          <a:ln>
            <a:solidFill>
              <a:srgbClr val="373BDD"/>
            </a:solidFill>
          </a:ln>
        </p:spPr>
        <p:style>
          <a:lnRef idx="2">
            <a:schemeClr val="accent3"/>
          </a:lnRef>
          <a:fillRef idx="1">
            <a:schemeClr val="lt1"/>
          </a:fillRef>
          <a:effectRef idx="0">
            <a:schemeClr val="accent3"/>
          </a:effectRef>
          <a:fontRef idx="minor">
            <a:schemeClr val="dk1"/>
          </a:fontRef>
        </p:style>
        <p:txBody>
          <a:bodyPr rtlCol="0" anchor="ctr"/>
          <a:lstStyle/>
          <a:p>
            <a:pPr algn="ctr" rtl="1"/>
            <a:r>
              <a:rPr lang="ar-SA" b="1" dirty="0" smtClean="0">
                <a:cs typeface="B Mitra" pitchFamily="2" charset="-78"/>
              </a:rPr>
              <a:t>بلوغ زودرس</a:t>
            </a:r>
            <a:r>
              <a:rPr lang="fa-IR" b="1" dirty="0" smtClean="0">
                <a:cs typeface="B Mitra" pitchFamily="2" charset="-78"/>
              </a:rPr>
              <a:t> </a:t>
            </a:r>
            <a:r>
              <a:rPr lang="ar-SA" b="1" dirty="0" smtClean="0">
                <a:cs typeface="B Mitra" pitchFamily="2" charset="-78"/>
              </a:rPr>
              <a:t>و</a:t>
            </a:r>
            <a:r>
              <a:rPr lang="fa-IR" b="1" dirty="0" smtClean="0">
                <a:cs typeface="B Mitra" pitchFamily="2" charset="-78"/>
              </a:rPr>
              <a:t> </a:t>
            </a:r>
            <a:r>
              <a:rPr lang="ar-SA" b="1" dirty="0" smtClean="0">
                <a:cs typeface="B Mitra" pitchFamily="2" charset="-78"/>
              </a:rPr>
              <a:t>بلوغ دیررس:</a:t>
            </a:r>
            <a:endParaRPr lang="en-US" dirty="0">
              <a:cs typeface="B Mitra" pitchFamily="2" charset="-78"/>
            </a:endParaRPr>
          </a:p>
        </p:txBody>
      </p:sp>
      <p:sp>
        <p:nvSpPr>
          <p:cNvPr id="9" name="Rectangle 1"/>
          <p:cNvSpPr>
            <a:spLocks noChangeArrowheads="1"/>
          </p:cNvSpPr>
          <p:nvPr/>
        </p:nvSpPr>
        <p:spPr bwMode="auto">
          <a:xfrm>
            <a:off x="285720" y="4357694"/>
            <a:ext cx="550072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پیدایش نشانه های بلوغ در همه ی افراد یکسان نمی باشد، بعضی از افراد ممکن است بلوغ زودرس و یا دیررس داشته باشند، از جمله ارث یا ژنتیک، تغذیه، تنوع آب و هوا و محیط فرهنگی و تربیتی افراد.</a:t>
            </a:r>
            <a:endParaRPr kumimoji="0" lang="en-US" sz="900" b="0" i="0" u="none" strike="noStrike" cap="none" normalizeH="0" baseline="0" dirty="0" smtClean="0">
              <a:ln>
                <a:noFill/>
              </a:ln>
              <a:solidFill>
                <a:schemeClr val="tx1"/>
              </a:solidFill>
              <a:effectLst/>
              <a:latin typeface="Arial" pitchFamily="34" charset="0"/>
              <a:cs typeface="B Mitr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والدینی که خود بلوغ دیررس و یا زودرس داشته باشند ممکن است فرزندان آنان نیز چنین باشند. در مناطق سردسیر به علت سردی آب و هوا بلوغ دیررس و یا در مناطق جنوبی به علت گرمی آب و هوا بلوغ زودرس اتفاق خواهد افتاد، بجاست به بررسی شرایط در مورد فرزندانمان آن را امری طبیعی بدانیم و نسبت به آن حساسیت نشان ندهیم.</a:t>
            </a:r>
            <a:endParaRPr kumimoji="0" lang="ar-SA" sz="2400" b="0" i="0" u="none" strike="noStrike" cap="none" normalizeH="0" baseline="0" dirty="0" smtClean="0">
              <a:ln>
                <a:noFill/>
              </a:ln>
              <a:solidFill>
                <a:schemeClr val="tx1"/>
              </a:solidFill>
              <a:effectLst/>
              <a:latin typeface="Arial" pitchFamily="34" charset="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122">
                                            <p:txEl>
                                              <p:pRg st="0" end="0"/>
                                            </p:txEl>
                                          </p:spTgt>
                                        </p:tgtEl>
                                        <p:attrNameLst>
                                          <p:attrName>style.visibility</p:attrName>
                                        </p:attrNameLst>
                                      </p:cBhvr>
                                      <p:to>
                                        <p:strVal val="visible"/>
                                      </p:to>
                                    </p:set>
                                    <p:anim calcmode="lin" valueType="num">
                                      <p:cBhvr additive="base">
                                        <p:cTn id="13" dur="500" fill="hold"/>
                                        <p:tgtEl>
                                          <p:spTgt spid="512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122">
                                            <p:txEl>
                                              <p:pRg st="1" end="1"/>
                                            </p:txEl>
                                          </p:spTgt>
                                        </p:tgtEl>
                                        <p:attrNameLst>
                                          <p:attrName>style.visibility</p:attrName>
                                        </p:attrNameLst>
                                      </p:cBhvr>
                                      <p:to>
                                        <p:strVal val="visible"/>
                                      </p:to>
                                    </p:set>
                                    <p:anim calcmode="lin" valueType="num">
                                      <p:cBhvr additive="base">
                                        <p:cTn id="19" dur="500" fill="hold"/>
                                        <p:tgtEl>
                                          <p:spTgt spid="512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5122">
                                            <p:txEl>
                                              <p:pRg st="2" end="2"/>
                                            </p:txEl>
                                          </p:spTgt>
                                        </p:tgtEl>
                                        <p:attrNameLst>
                                          <p:attrName>style.visibility</p:attrName>
                                        </p:attrNameLst>
                                      </p:cBhvr>
                                      <p:to>
                                        <p:strVal val="visible"/>
                                      </p:to>
                                    </p:set>
                                    <p:anim calcmode="lin" valueType="num">
                                      <p:cBhvr additive="base">
                                        <p:cTn id="25" dur="500" fill="hold"/>
                                        <p:tgtEl>
                                          <p:spTgt spid="512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5122">
                                            <p:txEl>
                                              <p:pRg st="3" end="3"/>
                                            </p:txEl>
                                          </p:spTgt>
                                        </p:tgtEl>
                                        <p:attrNameLst>
                                          <p:attrName>style.visibility</p:attrName>
                                        </p:attrNameLst>
                                      </p:cBhvr>
                                      <p:to>
                                        <p:strVal val="visible"/>
                                      </p:to>
                                    </p:set>
                                    <p:anim calcmode="lin" valueType="num">
                                      <p:cBhvr additive="base">
                                        <p:cTn id="31" dur="500" fill="hold"/>
                                        <p:tgtEl>
                                          <p:spTgt spid="512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5122">
                                            <p:txEl>
                                              <p:pRg st="4" end="4"/>
                                            </p:txEl>
                                          </p:spTgt>
                                        </p:tgtEl>
                                        <p:attrNameLst>
                                          <p:attrName>style.visibility</p:attrName>
                                        </p:attrNameLst>
                                      </p:cBhvr>
                                      <p:to>
                                        <p:strVal val="visible"/>
                                      </p:to>
                                    </p:set>
                                    <p:anim calcmode="lin" valueType="num">
                                      <p:cBhvr additive="base">
                                        <p:cTn id="37" dur="500" fill="hold"/>
                                        <p:tgtEl>
                                          <p:spTgt spid="512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1000"/>
                                        <p:tgtEl>
                                          <p:spTgt spid="9">
                                            <p:txEl>
                                              <p:pRg st="0" end="0"/>
                                            </p:txEl>
                                          </p:spTgt>
                                        </p:tgtEl>
                                      </p:cBhvr>
                                    </p:animEffect>
                                    <p:anim calcmode="lin" valueType="num">
                                      <p:cBhvr>
                                        <p:cTn id="5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Effect transition="in" filter="fade">
                                      <p:cBhvr>
                                        <p:cTn id="56" dur="1000"/>
                                        <p:tgtEl>
                                          <p:spTgt spid="9">
                                            <p:txEl>
                                              <p:pRg st="1" end="1"/>
                                            </p:txEl>
                                          </p:spTgt>
                                        </p:tgtEl>
                                      </p:cBhvr>
                                    </p:animEffect>
                                    <p:anim calcmode="lin" valueType="num">
                                      <p:cBhvr>
                                        <p:cTn id="5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rot="980838">
            <a:off x="6598097" y="1442974"/>
            <a:ext cx="2203506" cy="500066"/>
          </a:xfrm>
          <a:prstGeom prst="frame">
            <a:avLst>
              <a:gd name="adj1" fmla="val 11118"/>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rtl="1"/>
            <a:r>
              <a:rPr lang="ar-SA" b="1" dirty="0" smtClean="0">
                <a:cs typeface="B Mitra" pitchFamily="2" charset="-78"/>
              </a:rPr>
              <a:t>راه</a:t>
            </a:r>
            <a:r>
              <a:rPr lang="en-US" b="1" dirty="0" smtClean="0">
                <a:cs typeface="B Mitra" pitchFamily="2" charset="-78"/>
              </a:rPr>
              <a:t>‌</a:t>
            </a:r>
            <a:r>
              <a:rPr lang="ar-SA" b="1" dirty="0" smtClean="0">
                <a:cs typeface="B Mitra" pitchFamily="2" charset="-78"/>
              </a:rPr>
              <a:t>کارهایی برای والدین</a:t>
            </a:r>
            <a:endParaRPr lang="en-US" dirty="0">
              <a:cs typeface="B Mitra" pitchFamily="2" charset="-78"/>
            </a:endParaRPr>
          </a:p>
        </p:txBody>
      </p:sp>
      <p:sp>
        <p:nvSpPr>
          <p:cNvPr id="22" name="Rounded Rectangle 21"/>
          <p:cNvSpPr/>
          <p:nvPr/>
        </p:nvSpPr>
        <p:spPr>
          <a:xfrm>
            <a:off x="1928794" y="214290"/>
            <a:ext cx="4929222" cy="720000"/>
          </a:xfrm>
          <a:prstGeom prst="round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justLow" rtl="1"/>
            <a:r>
              <a:rPr lang="ar-SA" sz="2000" b="1" dirty="0" smtClean="0">
                <a:solidFill>
                  <a:srgbClr val="7030A0"/>
                </a:solidFill>
                <a:cs typeface="B Mitra" pitchFamily="2" charset="-78"/>
              </a:rPr>
              <a:t>«شک گذرگاه خوبی است اما توقفگاه خوبی نیست.</a:t>
            </a:r>
            <a:r>
              <a:rPr lang="fa-IR" sz="2000" b="1" dirty="0" smtClean="0">
                <a:solidFill>
                  <a:srgbClr val="7030A0"/>
                </a:solidFill>
                <a:cs typeface="B Mitra" pitchFamily="2" charset="-78"/>
              </a:rPr>
              <a:t>»</a:t>
            </a:r>
            <a:endParaRPr lang="en-US" sz="2000" dirty="0" smtClean="0">
              <a:solidFill>
                <a:srgbClr val="7030A0"/>
              </a:solidFill>
              <a:cs typeface="B Mitra" pitchFamily="2" charset="-78"/>
            </a:endParaRPr>
          </a:p>
          <a:p>
            <a:pPr rtl="1"/>
            <a:r>
              <a:rPr lang="ar-SA" sz="1600" dirty="0" smtClean="0">
                <a:cs typeface="B Mitra" pitchFamily="2" charset="-78"/>
              </a:rPr>
              <a:t>شهید مطهری</a:t>
            </a:r>
            <a:endParaRPr lang="en-US" sz="1600" dirty="0">
              <a:cs typeface="B Mitra" pitchFamily="2" charset="-78"/>
            </a:endParaRPr>
          </a:p>
        </p:txBody>
      </p:sp>
      <p:sp>
        <p:nvSpPr>
          <p:cNvPr id="8" name="Rectangle 7"/>
          <p:cNvSpPr/>
          <p:nvPr/>
        </p:nvSpPr>
        <p:spPr>
          <a:xfrm>
            <a:off x="500034" y="1357298"/>
            <a:ext cx="5143536" cy="646331"/>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دوران بلوغ با اضطراب روانی اجتماعی، جسمی همراه است، با صحبت کردن و همدلی با فرزند می توانیم در جهت کاهش این گونه اضطرابها قدم برداریم.</a:t>
            </a:r>
            <a:endParaRPr lang="en-US" dirty="0" smtClean="0">
              <a:cs typeface="B Mitra" pitchFamily="2" charset="-78"/>
            </a:endParaRPr>
          </a:p>
        </p:txBody>
      </p:sp>
      <p:sp>
        <p:nvSpPr>
          <p:cNvPr id="9" name="Rectangle 8"/>
          <p:cNvSpPr/>
          <p:nvPr/>
        </p:nvSpPr>
        <p:spPr>
          <a:xfrm>
            <a:off x="2143108" y="2357430"/>
            <a:ext cx="6215074" cy="1200329"/>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یأس و ناامیدی یکی از ویژگی های دوران بلوغ است. نوجوان خود را ناامید و به بن بست رسیده می داند که این حالت را «قرار گرفتن در حالا بحران می نامند» می نامند، سعی کنیم افکارشان را مثبت کنیم یعنی به رفتارهای مثبت توجه داشته باشند، موفق</a:t>
            </a:r>
            <a:r>
              <a:rPr lang="fa-IR" dirty="0" smtClean="0">
                <a:cs typeface="B Mitra" pitchFamily="2" charset="-78"/>
              </a:rPr>
              <a:t>ی</a:t>
            </a:r>
            <a:r>
              <a:rPr lang="ar-SA" dirty="0" smtClean="0">
                <a:cs typeface="B Mitra" pitchFamily="2" charset="-78"/>
              </a:rPr>
              <a:t>ت های گذشته شان را به یادشان بیاوریم و شکستهای آنان را به رخ نکشیم تا حالت ناامیدی را به امیدواری تبدیل کنیم.</a:t>
            </a:r>
            <a:endParaRPr lang="en-US" dirty="0">
              <a:cs typeface="B Mitra" pitchFamily="2" charset="-78"/>
            </a:endParaRPr>
          </a:p>
        </p:txBody>
      </p:sp>
      <p:sp>
        <p:nvSpPr>
          <p:cNvPr id="10" name="Rectangle 9"/>
          <p:cNvSpPr/>
          <p:nvPr/>
        </p:nvSpPr>
        <p:spPr>
          <a:xfrm>
            <a:off x="928662" y="3857628"/>
            <a:ext cx="4572000" cy="923330"/>
          </a:xfrm>
          <a:prstGeom prst="rect">
            <a:avLst/>
          </a:prstGeom>
        </p:spPr>
        <p:txBody>
          <a:bodyPr>
            <a:spAutoFit/>
          </a:bodyPr>
          <a:lstStyle/>
          <a:p>
            <a:pPr lvl="0" algn="justLow" rtl="1">
              <a:buClr>
                <a:srgbClr val="D42CA8"/>
              </a:buClr>
              <a:buFont typeface="Wingdings 2" pitchFamily="18" charset="2"/>
              <a:buChar char="ê"/>
            </a:pPr>
            <a:r>
              <a:rPr lang="ar-SA" dirty="0" smtClean="0">
                <a:cs typeface="B Mitra" pitchFamily="2" charset="-78"/>
              </a:rPr>
              <a:t>دوری گزینی و تنهایی نیز در دوران بلوغ رخ می دهد، توجه والدین به فرزند، قرار دادن در محیط های اجتماعی و خانوادگی باعث می شود که فرزند فردیت خود را پیدا کند و از تنهایی کم کم دوری نماید.</a:t>
            </a:r>
            <a:endParaRPr lang="en-US" dirty="0">
              <a:cs typeface="B Mitra" pitchFamily="2" charset="-78"/>
            </a:endParaRPr>
          </a:p>
        </p:txBody>
      </p:sp>
      <p:sp>
        <p:nvSpPr>
          <p:cNvPr id="11" name="Rectangle 10"/>
          <p:cNvSpPr/>
          <p:nvPr/>
        </p:nvSpPr>
        <p:spPr>
          <a:xfrm>
            <a:off x="928662" y="5143512"/>
            <a:ext cx="4572000" cy="1200329"/>
          </a:xfrm>
          <a:prstGeom prst="rect">
            <a:avLst/>
          </a:prstGeom>
        </p:spPr>
        <p:txBody>
          <a:bodyPr>
            <a:spAutoFit/>
          </a:bodyPr>
          <a:lstStyle/>
          <a:p>
            <a:pPr lvl="0" algn="justLow" rtl="1">
              <a:buClr>
                <a:srgbClr val="D42CA8"/>
              </a:buClr>
              <a:buFont typeface="Wingdings 2" pitchFamily="18" charset="2"/>
              <a:buChar char="ê"/>
            </a:pPr>
            <a:r>
              <a:rPr lang="ar-SA" dirty="0" smtClean="0">
                <a:cs typeface="B Mitra" pitchFamily="2" charset="-78"/>
              </a:rPr>
              <a:t>ترشح هورمون ها در دوران بلوغ باعث عدم کنترل فرد بر روی رفتار می شود، سعی کنیم در این دوران کم تر پرخاشگری آنان را تشدید کنیم گاهی اوقات به طور موقت آنها را تنها بگذاریم تا رفته رفته آرامش خود را به دست آورند.</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4)">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11"/>
                                        </p:tgtEl>
                                        <p:attrNameLst>
                                          <p:attrName>ppt_y</p:attrName>
                                        </p:attrNameLst>
                                      </p:cBhvr>
                                      <p:tavLst>
                                        <p:tav tm="0">
                                          <p:val>
                                            <p:strVal val="#ppt_y"/>
                                          </p:val>
                                        </p:tav>
                                        <p:tav tm="100000">
                                          <p:val>
                                            <p:strVal val="#ppt_y"/>
                                          </p:val>
                                        </p:tav>
                                      </p:tavLst>
                                    </p:anim>
                                    <p:animEffect transition="in" filter="fad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285728"/>
            <a:ext cx="7072362" cy="923330"/>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در بعضی از موارد فرد به بلوغ جسمی، اجتماعی و روانی می رسد اما بلوغ جنسی در او رشد خوب و متعادلی ندارد و بعضی از صفات ثانویه جنسی در دوران بلوغ مثل رویش مو در بالای لب و مواردی از این قبیل دیده نمی شود، در چنین مواقعی با توجه به در نظرگرفتن سن رشد بهتر است فرزندمان را نزد دکتر غدد ببریم.</a:t>
            </a:r>
            <a:endParaRPr lang="en-US" dirty="0">
              <a:cs typeface="B Mitra" pitchFamily="2" charset="-78"/>
            </a:endParaRPr>
          </a:p>
        </p:txBody>
      </p:sp>
      <p:sp>
        <p:nvSpPr>
          <p:cNvPr id="8" name="Rectangle 7"/>
          <p:cNvSpPr/>
          <p:nvPr/>
        </p:nvSpPr>
        <p:spPr>
          <a:xfrm>
            <a:off x="1785918" y="3000372"/>
            <a:ext cx="6286512" cy="923330"/>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وقتی فرد به بلوغ می رسد و بعضی از تغیییرات ظاهری و درونی را در خود مشاهده می کند، سعی می کند روابط اجتماعی خود را نیز گسترش بخشد و به نوعی جامعه گزینی نماید، ما باید اجازه دهیم با نظارت و هماهنگی خانواده با بعضی از دوستان و همسالان خود ارتباط ایجاد نماید.</a:t>
            </a:r>
            <a:endParaRPr lang="en-US" dirty="0">
              <a:cs typeface="B Mitra" pitchFamily="2" charset="-78"/>
            </a:endParaRPr>
          </a:p>
        </p:txBody>
      </p:sp>
      <p:sp>
        <p:nvSpPr>
          <p:cNvPr id="9" name="Rectangle 8"/>
          <p:cNvSpPr/>
          <p:nvPr/>
        </p:nvSpPr>
        <p:spPr>
          <a:xfrm>
            <a:off x="357158" y="1571612"/>
            <a:ext cx="6357950" cy="923330"/>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به نوجوان بیاموزیم، اگر اطلاعات لازم را در مورد دوران بلوغ ندارد بهتر است به جای خجالت کشیدن و سؤال نکردن، از افراد متعهد و متخصص در این زمینه سؤال نماید تا بتواند با کسب اطلاعات مفید، به راحتی دوران بلوغ را سپری نماید و به سلامت روانی بهتری دست یابد.</a:t>
            </a:r>
            <a:endParaRPr lang="en-US" dirty="0">
              <a:cs typeface="B Mitra" pitchFamily="2" charset="-78"/>
            </a:endParaRPr>
          </a:p>
        </p:txBody>
      </p:sp>
      <p:sp>
        <p:nvSpPr>
          <p:cNvPr id="10" name="Rectangle 9"/>
          <p:cNvSpPr/>
          <p:nvPr/>
        </p:nvSpPr>
        <p:spPr>
          <a:xfrm>
            <a:off x="1285852" y="4429132"/>
            <a:ext cx="4286280" cy="923330"/>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بلوغ با افزایش انرژی و قدرت و توانمندی همراه است، ترغیب و جهت دادن او به فعالیتهای ورزشی و بدنی باعث می شود، انرژی و توانمندی او در جهت مثبت و مفید مصرف شود.</a:t>
            </a:r>
            <a:endParaRPr lang="en-US" dirty="0">
              <a:cs typeface="B Mitra" pitchFamily="2" charset="-78"/>
            </a:endParaRPr>
          </a:p>
        </p:txBody>
      </p:sp>
      <p:sp>
        <p:nvSpPr>
          <p:cNvPr id="11" name="Rectangle 10"/>
          <p:cNvSpPr/>
          <p:nvPr/>
        </p:nvSpPr>
        <p:spPr>
          <a:xfrm>
            <a:off x="928662" y="5500702"/>
            <a:ext cx="4643470" cy="923330"/>
          </a:xfrm>
          <a:prstGeom prst="rect">
            <a:avLst/>
          </a:prstGeom>
        </p:spPr>
        <p:txBody>
          <a:bodyPr wrap="square">
            <a:spAutoFit/>
          </a:bodyPr>
          <a:lstStyle/>
          <a:p>
            <a:pPr lvl="0" algn="justLow" rtl="1">
              <a:buClr>
                <a:srgbClr val="D42CA8"/>
              </a:buClr>
              <a:buFont typeface="Wingdings 2" pitchFamily="18" charset="2"/>
              <a:buChar char="ê"/>
            </a:pPr>
            <a:r>
              <a:rPr lang="ar-SA" dirty="0" smtClean="0">
                <a:cs typeface="B Mitra" pitchFamily="2" charset="-78"/>
              </a:rPr>
              <a:t>سعی کنیم تربیت نوجوان را در جهت رشد استعدادهایش متوجه کنیم و عقل و اندیشه را به سوی آن بارگاه خیر و سعادتی که به طرف آن بایستی حرکت کند و خوشبختی جاودانه را تضمین کند رهنمون سازیم.</a:t>
            </a:r>
            <a:endParaRPr lang="en-US" dirty="0">
              <a:cs typeface="B Mitra" pitchFamily="2" charset="-78"/>
            </a:endParaRPr>
          </a:p>
        </p:txBody>
      </p:sp>
      <p:pic>
        <p:nvPicPr>
          <p:cNvPr id="1026" name="Picture 2" descr="D:\pic\motefareghe\نوجوان.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000892" y="285728"/>
            <a:ext cx="1933575" cy="2371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9"/>
                                        </p:tgtEl>
                                        <p:attrNameLst>
                                          <p:attrName>ppt_y</p:attrName>
                                        </p:attrNameLst>
                                      </p:cBhvr>
                                      <p:tavLst>
                                        <p:tav tm="0">
                                          <p:val>
                                            <p:strVal val="#ppt_y"/>
                                          </p:val>
                                        </p:tav>
                                        <p:tav tm="100000">
                                          <p:val>
                                            <p:strVal val="#ppt_y"/>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10"/>
                                        </p:tgtEl>
                                        <p:attrNameLst>
                                          <p:attrName>ppt_y</p:attrName>
                                        </p:attrNameLst>
                                      </p:cBhvr>
                                      <p:tavLst>
                                        <p:tav tm="0">
                                          <p:val>
                                            <p:strVal val="#ppt_y"/>
                                          </p:val>
                                        </p:tav>
                                        <p:tav tm="100000">
                                          <p:val>
                                            <p:strVal val="#ppt_y"/>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1"/>
                                        </p:tgtEl>
                                        <p:attrNameLst>
                                          <p:attrName>ppt_y</p:attrName>
                                        </p:attrNameLst>
                                      </p:cBhvr>
                                      <p:tavLst>
                                        <p:tav tm="0">
                                          <p:val>
                                            <p:strVal val="#ppt_y"/>
                                          </p:val>
                                        </p:tav>
                                        <p:tav tm="100000">
                                          <p:val>
                                            <p:strVal val="#ppt_y"/>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2299</Words>
  <Application>Microsoft Office PowerPoint</Application>
  <PresentationFormat>On-screen Show (4:3)</PresentationFormat>
  <Paragraphs>67</Paragraphs>
  <Slides>11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IranNastaliq</vt:lpstr>
      <vt:lpstr>Times New Roman</vt:lpstr>
      <vt:lpstr>Calibri</vt:lpstr>
      <vt:lpstr>B Mitra</vt:lpstr>
      <vt:lpstr>B Zar</vt:lpstr>
      <vt:lpstr>Wingdings 2</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anjoman</dc:creator>
  <cp:lastModifiedBy>anjoman</cp:lastModifiedBy>
  <cp:revision>130</cp:revision>
  <dcterms:created xsi:type="dcterms:W3CDTF">2011-02-12T10:51:09Z</dcterms:created>
  <dcterms:modified xsi:type="dcterms:W3CDTF">2011-02-24T10:19:37Z</dcterms:modified>
</cp:coreProperties>
</file>